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20"/>
  </p:sldMasterIdLst>
  <p:sldIdLst>
    <p:sldId id="256" r:id="rId21"/>
    <p:sldId id="289" r:id="rId22"/>
    <p:sldId id="297" r:id="rId23"/>
    <p:sldId id="302" r:id="rId24"/>
    <p:sldId id="303" r:id="rId25"/>
    <p:sldId id="298" r:id="rId26"/>
    <p:sldId id="301" r:id="rId27"/>
    <p:sldId id="27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47" userDrawn="1">
          <p15:clr>
            <a:srgbClr val="A4A3A4"/>
          </p15:clr>
        </p15:guide>
        <p15:guide id="4" pos="51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BD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319" autoAdjust="0"/>
  </p:normalViewPr>
  <p:slideViewPr>
    <p:cSldViewPr snapToGrid="0">
      <p:cViewPr varScale="1">
        <p:scale>
          <a:sx n="84" d="100"/>
          <a:sy n="84" d="100"/>
        </p:scale>
        <p:origin x="461" y="77"/>
      </p:cViewPr>
      <p:guideLst>
        <p:guide orient="horz" pos="2160"/>
        <p:guide pos="3840"/>
        <p:guide pos="2547"/>
        <p:guide pos="51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6.xml"/><Relationship Id="rId3" Type="http://schemas.openxmlformats.org/officeDocument/2006/relationships/customXml" Target="../customXml/item3.xml"/><Relationship Id="rId21" Type="http://schemas.openxmlformats.org/officeDocument/2006/relationships/slide" Target="slides/slide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slideMaster" Target="slideMasters/slide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4.xml"/><Relationship Id="rId32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193"/>
            <a:ext cx="12195339" cy="68598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62545"/>
            <a:ext cx="9144000" cy="1847418"/>
          </a:xfrm>
        </p:spPr>
        <p:txBody>
          <a:bodyPr anchor="ctr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7608125" cy="946211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2898" y="771972"/>
            <a:ext cx="2916608" cy="70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2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0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5125"/>
            <a:ext cx="10515600" cy="438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724" y="2324100"/>
            <a:ext cx="3004276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00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innovativ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818"/>
            <a:ext cx="12195339" cy="68598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160000"/>
          </a:xfrm>
        </p:spPr>
        <p:txBody>
          <a:bodyPr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3886201"/>
            <a:ext cx="10515600" cy="1080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55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sustainab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818"/>
            <a:ext cx="12195339" cy="68598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60000"/>
          </a:xfrm>
        </p:spPr>
        <p:txBody>
          <a:bodyPr anchor="ctr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3884613"/>
            <a:ext cx="10515600" cy="1080000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46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trustworth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818"/>
            <a:ext cx="12195339" cy="68598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16000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3884613"/>
            <a:ext cx="10515600" cy="1080000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06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lix cor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625125"/>
            <a:ext cx="10515600" cy="4389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724" y="2324100"/>
            <a:ext cx="3004276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486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_corner hel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7724" y="2324100"/>
            <a:ext cx="3004276" cy="4533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2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roppe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625600"/>
            <a:ext cx="10515600" cy="14400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edit sub header</a:t>
            </a:r>
          </a:p>
        </p:txBody>
      </p:sp>
    </p:spTree>
    <p:extLst>
      <p:ext uri="{BB962C8B-B14F-4D97-AF65-F5344CB8AC3E}">
        <p14:creationId xmlns:p14="http://schemas.microsoft.com/office/powerpoint/2010/main" val="142251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25125"/>
            <a:ext cx="5181600" cy="4551838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25125"/>
            <a:ext cx="5181600" cy="4551838"/>
          </a:xfrm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981011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00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26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33538"/>
            <a:ext cx="5157787" cy="82391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none"/>
        </p:style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24495"/>
            <a:ext cx="5157787" cy="3588967"/>
          </a:xfrm>
          <a:prstGeom prst="roundRect">
            <a:avLst>
              <a:gd name="adj" fmla="val 3130"/>
            </a:avLst>
          </a:prstGeom>
          <a:ln>
            <a:solidFill>
              <a:schemeClr val="tx2"/>
            </a:solidFill>
          </a:ln>
        </p:spPr>
        <p:txBody>
          <a:bodyPr/>
          <a:lstStyle>
            <a:lvl1pPr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33538"/>
            <a:ext cx="5158800" cy="82391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smtClean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24495"/>
            <a:ext cx="5158800" cy="3588967"/>
          </a:xfrm>
          <a:prstGeom prst="roundRect">
            <a:avLst>
              <a:gd name="adj" fmla="val 3130"/>
            </a:avLst>
          </a:prstGeom>
          <a:ln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buClr>
                <a:schemeClr val="bg2"/>
              </a:buClr>
              <a:defRPr lang="en-US" smtClean="0"/>
            </a:lvl1pPr>
            <a:lvl2pPr>
              <a:buClr>
                <a:schemeClr val="bg2"/>
              </a:buClr>
              <a:defRPr lang="en-US" smtClean="0"/>
            </a:lvl2pPr>
            <a:lvl3pPr>
              <a:buClr>
                <a:schemeClr val="bg2"/>
              </a:buClr>
              <a:defRPr lang="en-US" smtClean="0"/>
            </a:lvl3pPr>
            <a:lvl4pPr>
              <a:buClr>
                <a:schemeClr val="bg2"/>
              </a:buClr>
              <a:defRPr lang="en-US" smtClean="0"/>
            </a:lvl4pPr>
            <a:lvl5pPr>
              <a:buClr>
                <a:schemeClr val="bg2"/>
              </a:buClr>
              <a:defRPr lang="en-US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981011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8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horizontal hel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30105"/>
            <a:ext cx="12192000" cy="29068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38200" y="1625600"/>
            <a:ext cx="10515600" cy="3317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224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4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corner hel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6458" y="1778895"/>
            <a:ext cx="3365542" cy="507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42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lue ch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715" y="1639853"/>
            <a:ext cx="7695211" cy="2301692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025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9">
          <p15:clr>
            <a:srgbClr val="FBAE40"/>
          </p15:clr>
        </p15:guide>
        <p15:guide id="4" pos="7151">
          <p15:clr>
            <a:srgbClr val="FBAE40"/>
          </p15:clr>
        </p15:guide>
        <p15:guide id="5" orient="horz" pos="3748">
          <p15:clr>
            <a:srgbClr val="FBAE40"/>
          </p15:clr>
        </p15:guide>
        <p15:guide id="6" orient="horz" pos="102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lue chain with ground lay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08ECA-C586-4B10-9D28-19BC14DBAA88}" type="slidenum">
              <a:rPr lang="en-US" smtClean="0"/>
              <a:t>‹Nº›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675" y="1634650"/>
            <a:ext cx="7695211" cy="23016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6267" y="2228850"/>
            <a:ext cx="3067391" cy="462915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403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869" y="127897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70416"/>
            <a:ext cx="12195339" cy="29076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0600" y="5655568"/>
            <a:ext cx="2916608" cy="7007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69" y="3374076"/>
            <a:ext cx="5024076" cy="24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424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25125"/>
            <a:ext cx="10515600" cy="4551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DE40B4-F286-47B0-AC70-604F90AD068D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fld id="{DDF41E58-D6CA-4EF4-BAF5-C33653D55AD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1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Clr>
          <a:schemeClr val="bg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Clr>
          <a:schemeClr val="bg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13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ustomXml" Target="../../customXml/item15.xml"/><Relationship Id="rId1" Type="http://schemas.openxmlformats.org/officeDocument/2006/relationships/customXml" Target="../../customXml/item16.xm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customXml" Target="../../customXml/item12.xml"/><Relationship Id="rId1" Type="http://schemas.openxmlformats.org/officeDocument/2006/relationships/customXml" Target="../../customXml/item1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18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5.png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customXml" Target="../../customXml/item10.xml"/><Relationship Id="rId1" Type="http://schemas.openxmlformats.org/officeDocument/2006/relationships/customXml" Target="../../customXml/item2.xml"/><Relationship Id="rId4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" y="1662545"/>
            <a:ext cx="11155680" cy="1847418"/>
          </a:xfrm>
        </p:spPr>
        <p:txBody>
          <a:bodyPr>
            <a:normAutofit fontScale="90000"/>
          </a:bodyPr>
          <a:lstStyle/>
          <a:p>
            <a:pPr algn="ctr"/>
            <a:r>
              <a:rPr lang="es-CL" noProof="0" dirty="0"/>
              <a:t>Mejoramiento Genético Como Motor De Competitividad En Acuicultura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05048"/>
            <a:ext cx="7608125" cy="946211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3D59"/>
                </a:solidFill>
              </a:rPr>
              <a:t>Alejandro Rojas, MV|  Site Manager|  </a:t>
            </a:r>
            <a:r>
              <a:rPr lang="en-US" sz="2000" b="1" dirty="0" err="1">
                <a:solidFill>
                  <a:srgbClr val="003D59"/>
                </a:solidFill>
              </a:rPr>
              <a:t>Aquaforum</a:t>
            </a:r>
            <a:r>
              <a:rPr lang="en-US" sz="2000" b="1" dirty="0">
                <a:solidFill>
                  <a:srgbClr val="003D59"/>
                </a:solidFill>
              </a:rPr>
              <a:t> Los Lagos</a:t>
            </a:r>
            <a:endParaRPr lang="en-US" sz="2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CA1E244-7F71-523C-9062-9B7C13DF3ECD}"/>
              </a:ext>
            </a:extLst>
          </p:cNvPr>
          <p:cNvSpPr/>
          <p:nvPr/>
        </p:nvSpPr>
        <p:spPr>
          <a:xfrm>
            <a:off x="1524000" y="4858651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24375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710"/>
            <a:ext cx="10515600" cy="1260000"/>
          </a:xfrm>
        </p:spPr>
        <p:txBody>
          <a:bodyPr>
            <a:normAutofit fontScale="90000"/>
          </a:bodyPr>
          <a:lstStyle/>
          <a:p>
            <a:r>
              <a:rPr lang="es-CL" noProof="0" dirty="0"/>
              <a:t>La Competitividad Se Construye Como Un Sistema</a:t>
            </a:r>
          </a:p>
        </p:txBody>
      </p:sp>
      <p:pic>
        <p:nvPicPr>
          <p:cNvPr id="6" name="Image 1" descr="/mnt/data/236ff5d9c4.png">
            <a:extLst>
              <a:ext uri="{FF2B5EF4-FFF2-40B4-BE49-F238E27FC236}">
                <a16:creationId xmlns:a16="http://schemas.microsoft.com/office/drawing/2014/main" id="{AA6D60DF-A1D1-D1E2-5E4B-C7384DBF60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78" y="1325880"/>
            <a:ext cx="5846170" cy="3897447"/>
          </a:xfrm>
          <a:prstGeom prst="rect">
            <a:avLst/>
          </a:prstGeom>
        </p:spPr>
      </p:pic>
      <p:sp>
        <p:nvSpPr>
          <p:cNvPr id="7" name="Shape 2">
            <a:extLst>
              <a:ext uri="{FF2B5EF4-FFF2-40B4-BE49-F238E27FC236}">
                <a16:creationId xmlns:a16="http://schemas.microsoft.com/office/drawing/2014/main" id="{9E7D856C-7B76-8F2D-59FA-86CC34B58273}"/>
              </a:ext>
            </a:extLst>
          </p:cNvPr>
          <p:cNvSpPr/>
          <p:nvPr/>
        </p:nvSpPr>
        <p:spPr>
          <a:xfrm>
            <a:off x="7660280" y="1414726"/>
            <a:ext cx="3063240" cy="457200"/>
          </a:xfrm>
          <a:prstGeom prst="roundRect">
            <a:avLst>
              <a:gd name="adj" fmla="val 10000"/>
            </a:avLst>
          </a:prstGeom>
          <a:solidFill>
            <a:srgbClr val="93C01F"/>
          </a:solidFill>
          <a:ln w="12700">
            <a:solidFill>
              <a:srgbClr val="93C01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EFEAC4EA-3D69-84B1-C84A-E8C684092001}"/>
              </a:ext>
            </a:extLst>
          </p:cNvPr>
          <p:cNvSpPr/>
          <p:nvPr/>
        </p:nvSpPr>
        <p:spPr>
          <a:xfrm>
            <a:off x="7733432" y="1515310"/>
            <a:ext cx="2916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NUTRICIÓN</a:t>
            </a:r>
            <a:endParaRPr lang="en-US" sz="125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9129A483-4FF7-4CE5-460B-6C3A72B4E41F}"/>
              </a:ext>
            </a:extLst>
          </p:cNvPr>
          <p:cNvSpPr/>
          <p:nvPr/>
        </p:nvSpPr>
        <p:spPr>
          <a:xfrm>
            <a:off x="7660280" y="2100526"/>
            <a:ext cx="3063240" cy="457200"/>
          </a:xfrm>
          <a:prstGeom prst="roundRect">
            <a:avLst>
              <a:gd name="adj" fmla="val 10000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1EE4F3D4-E7E5-AC95-AFB2-D2B0DE56AE7B}"/>
              </a:ext>
            </a:extLst>
          </p:cNvPr>
          <p:cNvSpPr/>
          <p:nvPr/>
        </p:nvSpPr>
        <p:spPr>
          <a:xfrm>
            <a:off x="7733432" y="2201110"/>
            <a:ext cx="2916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SALUD Y VACUNAS</a:t>
            </a:r>
            <a:endParaRPr lang="en-US" sz="1250" dirty="0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1033062F-DB35-BDAE-A4B4-C8245AAB8352}"/>
              </a:ext>
            </a:extLst>
          </p:cNvPr>
          <p:cNvSpPr/>
          <p:nvPr/>
        </p:nvSpPr>
        <p:spPr>
          <a:xfrm>
            <a:off x="7660280" y="2786326"/>
            <a:ext cx="3063240" cy="457200"/>
          </a:xfrm>
          <a:prstGeom prst="roundRect">
            <a:avLst>
              <a:gd name="adj" fmla="val 10000"/>
            </a:avLst>
          </a:prstGeom>
          <a:solidFill>
            <a:srgbClr val="5DAB46"/>
          </a:solidFill>
          <a:ln w="12700">
            <a:solidFill>
              <a:srgbClr val="5DAB46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3CE7186D-C156-16C7-2997-E7BD15437337}"/>
              </a:ext>
            </a:extLst>
          </p:cNvPr>
          <p:cNvSpPr/>
          <p:nvPr/>
        </p:nvSpPr>
        <p:spPr>
          <a:xfrm>
            <a:off x="7733432" y="2886910"/>
            <a:ext cx="2916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BIOSEGURIDAD</a:t>
            </a:r>
            <a:endParaRPr lang="en-US" sz="1250" dirty="0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7EC5850E-C86A-143C-F451-B8EEC1599593}"/>
              </a:ext>
            </a:extLst>
          </p:cNvPr>
          <p:cNvSpPr/>
          <p:nvPr/>
        </p:nvSpPr>
        <p:spPr>
          <a:xfrm>
            <a:off x="7660280" y="3472126"/>
            <a:ext cx="3063240" cy="457200"/>
          </a:xfrm>
          <a:prstGeom prst="roundRect">
            <a:avLst>
              <a:gd name="adj" fmla="val 10000"/>
            </a:avLst>
          </a:prstGeom>
          <a:solidFill>
            <a:srgbClr val="00A0A8"/>
          </a:solidFill>
          <a:ln w="12700">
            <a:solidFill>
              <a:srgbClr val="00A0A8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B4D7B339-2ED7-EE37-7B87-0DF6704163C6}"/>
              </a:ext>
            </a:extLst>
          </p:cNvPr>
          <p:cNvSpPr/>
          <p:nvPr/>
        </p:nvSpPr>
        <p:spPr>
          <a:xfrm>
            <a:off x="7733432" y="3572710"/>
            <a:ext cx="2916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MANEJO Y AMBIENTE</a:t>
            </a:r>
            <a:endParaRPr lang="en-US" sz="1250" dirty="0"/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1C1ADCE6-82A0-FB88-159F-C157B1F98FFC}"/>
              </a:ext>
            </a:extLst>
          </p:cNvPr>
          <p:cNvSpPr/>
          <p:nvPr/>
        </p:nvSpPr>
        <p:spPr>
          <a:xfrm>
            <a:off x="7660280" y="4157926"/>
            <a:ext cx="3063240" cy="457200"/>
          </a:xfrm>
          <a:prstGeom prst="roundRect">
            <a:avLst>
              <a:gd name="adj" fmla="val 10000"/>
            </a:avLst>
          </a:prstGeom>
          <a:solidFill>
            <a:srgbClr val="003D59"/>
          </a:solidFill>
          <a:ln w="12700">
            <a:solidFill>
              <a:srgbClr val="003D5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4B42B206-E5AF-D3F2-70CE-5473FFBEB3BE}"/>
              </a:ext>
            </a:extLst>
          </p:cNvPr>
          <p:cNvSpPr/>
          <p:nvPr/>
        </p:nvSpPr>
        <p:spPr>
          <a:xfrm>
            <a:off x="7733432" y="4258510"/>
            <a:ext cx="2916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TECNOLOGÍA Y DATOS</a:t>
            </a:r>
            <a:endParaRPr lang="en-US" sz="1250" dirty="0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F661CE80-9831-5114-90B4-D95C0ECA11D5}"/>
              </a:ext>
            </a:extLst>
          </p:cNvPr>
          <p:cNvSpPr/>
          <p:nvPr/>
        </p:nvSpPr>
        <p:spPr>
          <a:xfrm>
            <a:off x="7660280" y="4843726"/>
            <a:ext cx="3063240" cy="457200"/>
          </a:xfrm>
          <a:prstGeom prst="roundRect">
            <a:avLst>
              <a:gd name="adj" fmla="val 10000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27837A34-A6A3-9681-0C44-A2993A48CEF7}"/>
              </a:ext>
            </a:extLst>
          </p:cNvPr>
          <p:cNvSpPr/>
          <p:nvPr/>
        </p:nvSpPr>
        <p:spPr>
          <a:xfrm>
            <a:off x="7733432" y="4944310"/>
            <a:ext cx="2916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GENÉTICA</a:t>
            </a:r>
            <a:endParaRPr lang="en-US" sz="1250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F0D1FCBA-A9BA-D33C-C287-7BF78AC226DA}"/>
              </a:ext>
            </a:extLst>
          </p:cNvPr>
          <p:cNvSpPr/>
          <p:nvPr/>
        </p:nvSpPr>
        <p:spPr>
          <a:xfrm>
            <a:off x="624078" y="5709085"/>
            <a:ext cx="10352397" cy="783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03D59"/>
                </a:solidFill>
              </a:rPr>
              <a:t>La genética no reemplaza a las demás herramientas.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3D59"/>
                </a:solidFill>
              </a:rPr>
              <a:t>Aumenta la capacidad del pez para responder a ellas.</a:t>
            </a:r>
            <a:endParaRPr lang="en-US" dirty="0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53996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11">
            <a:extLst>
              <a:ext uri="{FF2B5EF4-FFF2-40B4-BE49-F238E27FC236}">
                <a16:creationId xmlns:a16="http://schemas.microsoft.com/office/drawing/2014/main" id="{8E8C032A-5F52-5B90-F64C-BD58B23E67A4}"/>
              </a:ext>
            </a:extLst>
          </p:cNvPr>
          <p:cNvSpPr/>
          <p:nvPr/>
        </p:nvSpPr>
        <p:spPr>
          <a:xfrm>
            <a:off x="5840128" y="4184958"/>
            <a:ext cx="4892040" cy="1417320"/>
          </a:xfrm>
          <a:prstGeom prst="roundRect">
            <a:avLst>
              <a:gd name="adj" fmla="val 3226"/>
            </a:avLst>
          </a:prstGeom>
          <a:solidFill>
            <a:srgbClr val="FFFFFF">
              <a:alpha val="97000"/>
            </a:srgbClr>
          </a:solidFill>
          <a:ln w="15240">
            <a:solidFill>
              <a:srgbClr val="B8DDE8"/>
            </a:solidFill>
            <a:prstDash val="solid"/>
          </a:ln>
          <a:effectLst>
            <a:outerShdw blurRad="12700" dist="5080" dir="2700000" algn="bl" rotWithShape="0">
              <a:srgbClr val="6A8A95">
                <a:alpha val="12000"/>
              </a:srgbClr>
            </a:outerShdw>
          </a:effectLst>
        </p:spPr>
        <p:txBody>
          <a:bodyPr/>
          <a:lstStyle/>
          <a:p>
            <a:endParaRPr lang="es-CL" sz="2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53"/>
            <a:ext cx="10515600" cy="1260000"/>
          </a:xfrm>
        </p:spPr>
        <p:txBody>
          <a:bodyPr/>
          <a:lstStyle/>
          <a:p>
            <a:r>
              <a:rPr lang="es-CL" noProof="0" dirty="0"/>
              <a:t>¿Qué Aporta La Genética Al Sistema?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844296" y="1296653"/>
            <a:ext cx="10515600" cy="750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L" sz="2800" noProof="0" dirty="0"/>
              <a:t>Mejoramos el punto de partida biológico, generación tras generación</a:t>
            </a: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A25E2F5A-33FE-5432-B83A-F577DF6BA46B}"/>
              </a:ext>
            </a:extLst>
          </p:cNvPr>
          <p:cNvSpPr/>
          <p:nvPr/>
        </p:nvSpPr>
        <p:spPr>
          <a:xfrm>
            <a:off x="609600" y="2302416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FFFFFF">
              <a:alpha val="97000"/>
            </a:srgbClr>
          </a:solidFill>
          <a:ln w="15240">
            <a:solidFill>
              <a:srgbClr val="B8DDE8"/>
            </a:solidFill>
            <a:prstDash val="solid"/>
          </a:ln>
          <a:effectLst>
            <a:outerShdw blurRad="12700" dist="5080" dir="2700000" algn="bl" rotWithShape="0">
              <a:srgbClr val="6A8A95">
                <a:alpha val="12000"/>
              </a:srgbClr>
            </a:outerShdw>
          </a:effectLst>
        </p:spPr>
        <p:txBody>
          <a:bodyPr/>
          <a:lstStyle/>
          <a:p>
            <a:endParaRPr lang="es-CL" sz="2800"/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55423D30-2DDA-2B89-DB43-98B4D7AB421C}"/>
              </a:ext>
            </a:extLst>
          </p:cNvPr>
          <p:cNvSpPr/>
          <p:nvPr/>
        </p:nvSpPr>
        <p:spPr>
          <a:xfrm>
            <a:off x="792480" y="253101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86B6"/>
                </a:solidFill>
              </a:rPr>
              <a:t>EFICIENCIA</a:t>
            </a:r>
            <a:endParaRPr lang="en-US" sz="2000" dirty="0"/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7D2B5E79-308B-1925-4B5A-613B8C3C959D}"/>
              </a:ext>
            </a:extLst>
          </p:cNvPr>
          <p:cNvSpPr/>
          <p:nvPr/>
        </p:nvSpPr>
        <p:spPr>
          <a:xfrm>
            <a:off x="865632" y="2997360"/>
            <a:ext cx="28254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83944"/>
                </a:solidFill>
              </a:rPr>
              <a:t>Crecimiento y conversión de alimento</a:t>
            </a:r>
            <a:endParaRPr lang="en-US" dirty="0"/>
          </a:p>
        </p:txBody>
      </p:sp>
      <p:sp>
        <p:nvSpPr>
          <p:cNvPr id="19" name="Shape 5">
            <a:extLst>
              <a:ext uri="{FF2B5EF4-FFF2-40B4-BE49-F238E27FC236}">
                <a16:creationId xmlns:a16="http://schemas.microsoft.com/office/drawing/2014/main" id="{BE32DE14-E273-40DF-8699-030D43A2131A}"/>
              </a:ext>
            </a:extLst>
          </p:cNvPr>
          <p:cNvSpPr/>
          <p:nvPr/>
        </p:nvSpPr>
        <p:spPr>
          <a:xfrm>
            <a:off x="4312920" y="2302416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0786B6"/>
          </a:solidFill>
          <a:ln w="15240">
            <a:solidFill>
              <a:srgbClr val="0786B6"/>
            </a:solidFill>
            <a:prstDash val="solid"/>
          </a:ln>
          <a:effectLst>
            <a:outerShdw blurRad="12700" dist="5080" dir="2700000" algn="bl" rotWithShape="0">
              <a:srgbClr val="6A8A95">
                <a:alpha val="12000"/>
              </a:srgbClr>
            </a:outerShdw>
          </a:effectLst>
        </p:spPr>
        <p:txBody>
          <a:bodyPr/>
          <a:lstStyle/>
          <a:p>
            <a:endParaRPr lang="es-CL" sz="280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0F8E2E14-4550-4100-279C-88976C9B2FC9}"/>
              </a:ext>
            </a:extLst>
          </p:cNvPr>
          <p:cNvSpPr/>
          <p:nvPr/>
        </p:nvSpPr>
        <p:spPr>
          <a:xfrm>
            <a:off x="4495800" y="253101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ROBUSTEZ</a:t>
            </a:r>
            <a:endParaRPr lang="en-US" sz="200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0EE8743C-C2B4-D115-26DC-5DAB39C66891}"/>
              </a:ext>
            </a:extLst>
          </p:cNvPr>
          <p:cNvSpPr/>
          <p:nvPr/>
        </p:nvSpPr>
        <p:spPr>
          <a:xfrm>
            <a:off x="4568952" y="2997360"/>
            <a:ext cx="28254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</a:rPr>
              <a:t>Supervivencia y desempeño bajo condiciones desafiantes</a:t>
            </a:r>
            <a:endParaRPr lang="en-US" dirty="0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5410AF52-286D-486C-DC0E-04DE874DDEE0}"/>
              </a:ext>
            </a:extLst>
          </p:cNvPr>
          <p:cNvSpPr/>
          <p:nvPr/>
        </p:nvSpPr>
        <p:spPr>
          <a:xfrm>
            <a:off x="8016240" y="2302416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FFFFFF">
              <a:alpha val="97000"/>
            </a:srgbClr>
          </a:solidFill>
          <a:ln w="15240">
            <a:solidFill>
              <a:srgbClr val="B8DDE8"/>
            </a:solidFill>
            <a:prstDash val="solid"/>
          </a:ln>
          <a:effectLst>
            <a:outerShdw blurRad="12700" dist="5080" dir="2700000" algn="bl" rotWithShape="0">
              <a:srgbClr val="6A8A95">
                <a:alpha val="12000"/>
              </a:srgbClr>
            </a:outerShdw>
          </a:effectLst>
        </p:spPr>
        <p:txBody>
          <a:bodyPr/>
          <a:lstStyle/>
          <a:p>
            <a:endParaRPr lang="es-CL" sz="280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EC2A3698-01B1-1371-5B68-222720670C14}"/>
              </a:ext>
            </a:extLst>
          </p:cNvPr>
          <p:cNvSpPr/>
          <p:nvPr/>
        </p:nvSpPr>
        <p:spPr>
          <a:xfrm>
            <a:off x="8199120" y="2531016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86B6"/>
                </a:solidFill>
              </a:rPr>
              <a:t>SALUD</a:t>
            </a:r>
            <a:endParaRPr lang="en-US" sz="200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D3B5978D-D829-1185-BE6B-9DDF6A89B3B2}"/>
              </a:ext>
            </a:extLst>
          </p:cNvPr>
          <p:cNvSpPr/>
          <p:nvPr/>
        </p:nvSpPr>
        <p:spPr>
          <a:xfrm>
            <a:off x="8272272" y="2997360"/>
            <a:ext cx="28254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83944"/>
                </a:solidFill>
              </a:rPr>
              <a:t>Resistencia o tolerancia frente a enfermedades</a:t>
            </a:r>
            <a:endParaRPr lang="en-US" dirty="0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A607099-EE58-3E86-AC66-718661360555}"/>
              </a:ext>
            </a:extLst>
          </p:cNvPr>
          <p:cNvSpPr/>
          <p:nvPr/>
        </p:nvSpPr>
        <p:spPr>
          <a:xfrm>
            <a:off x="746760" y="4176936"/>
            <a:ext cx="4892040" cy="1417320"/>
          </a:xfrm>
          <a:prstGeom prst="roundRect">
            <a:avLst>
              <a:gd name="adj" fmla="val 3226"/>
            </a:avLst>
          </a:prstGeom>
          <a:solidFill>
            <a:srgbClr val="FFFFFF">
              <a:alpha val="97000"/>
            </a:srgbClr>
          </a:solidFill>
          <a:ln w="15240">
            <a:solidFill>
              <a:srgbClr val="B8DDE8"/>
            </a:solidFill>
            <a:prstDash val="solid"/>
          </a:ln>
          <a:effectLst>
            <a:outerShdw blurRad="12700" dist="5080" dir="2700000" algn="bl" rotWithShape="0">
              <a:srgbClr val="6A8A95">
                <a:alpha val="12000"/>
              </a:srgbClr>
            </a:outerShdw>
          </a:effectLst>
        </p:spPr>
        <p:txBody>
          <a:bodyPr/>
          <a:lstStyle/>
          <a:p>
            <a:endParaRPr lang="es-CL" sz="2800"/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F222F641-100B-17FE-35A3-247F92CA0A90}"/>
              </a:ext>
            </a:extLst>
          </p:cNvPr>
          <p:cNvSpPr/>
          <p:nvPr/>
        </p:nvSpPr>
        <p:spPr>
          <a:xfrm>
            <a:off x="929640" y="4405536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86B6"/>
                </a:solidFill>
              </a:rPr>
              <a:t>CALIDAD</a:t>
            </a:r>
            <a:endParaRPr lang="en-US" sz="200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B255F484-F3DA-63E8-A1BA-72853A865AF8}"/>
              </a:ext>
            </a:extLst>
          </p:cNvPr>
          <p:cNvSpPr/>
          <p:nvPr/>
        </p:nvSpPr>
        <p:spPr>
          <a:xfrm>
            <a:off x="1002792" y="4871880"/>
            <a:ext cx="43799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83944"/>
                </a:solidFill>
              </a:rPr>
              <a:t>Rendimiento, color y menor degradación</a:t>
            </a:r>
            <a:endParaRPr lang="en-US" dirty="0"/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D08F5376-D89B-EA60-FE1F-FEFA6BCDBD2A}"/>
              </a:ext>
            </a:extLst>
          </p:cNvPr>
          <p:cNvSpPr/>
          <p:nvPr/>
        </p:nvSpPr>
        <p:spPr>
          <a:xfrm>
            <a:off x="6141720" y="4405536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86B6"/>
                </a:solidFill>
              </a:rPr>
              <a:t>ADAPTACIÓN</a:t>
            </a:r>
            <a:endParaRPr lang="en-US" sz="2000" dirty="0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616D2F70-142F-FCB6-92CB-107CAB946B76}"/>
              </a:ext>
            </a:extLst>
          </p:cNvPr>
          <p:cNvSpPr/>
          <p:nvPr/>
        </p:nvSpPr>
        <p:spPr>
          <a:xfrm>
            <a:off x="6214872" y="4871880"/>
            <a:ext cx="437997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83944"/>
                </a:solidFill>
              </a:rPr>
              <a:t>Animales adecuados para ambientes y sistemas específicos</a:t>
            </a:r>
            <a:endParaRPr lang="en-US" dirty="0"/>
          </a:p>
        </p:txBody>
      </p:sp>
      <p:sp>
        <p:nvSpPr>
          <p:cNvPr id="30" name="Shape 17">
            <a:extLst>
              <a:ext uri="{FF2B5EF4-FFF2-40B4-BE49-F238E27FC236}">
                <a16:creationId xmlns:a16="http://schemas.microsoft.com/office/drawing/2014/main" id="{242CB82E-EDF6-C276-9825-013038047616}"/>
              </a:ext>
            </a:extLst>
          </p:cNvPr>
          <p:cNvSpPr/>
          <p:nvPr/>
        </p:nvSpPr>
        <p:spPr>
          <a:xfrm>
            <a:off x="746760" y="6059478"/>
            <a:ext cx="10351008" cy="566928"/>
          </a:xfrm>
          <a:prstGeom prst="roundRect">
            <a:avLst>
              <a:gd name="adj" fmla="val 8065"/>
            </a:avLst>
          </a:prstGeom>
          <a:solidFill>
            <a:srgbClr val="EAF6F8"/>
          </a:solidFill>
          <a:ln w="12700">
            <a:solidFill>
              <a:srgbClr val="EAF6F8"/>
            </a:solidFill>
            <a:prstDash val="solid"/>
          </a:ln>
        </p:spPr>
        <p:txBody>
          <a:bodyPr/>
          <a:lstStyle/>
          <a:p>
            <a:r>
              <a:rPr lang="en-US" b="1" dirty="0">
                <a:solidFill>
                  <a:srgbClr val="003D59"/>
                </a:solidFill>
              </a:rPr>
              <a:t>No </a:t>
            </a:r>
            <a:r>
              <a:rPr lang="en-US" b="1" dirty="0" err="1">
                <a:solidFill>
                  <a:srgbClr val="003D59"/>
                </a:solidFill>
              </a:rPr>
              <a:t>buscamos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únicamente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el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pez</a:t>
            </a:r>
            <a:r>
              <a:rPr lang="en-US" b="1" dirty="0">
                <a:solidFill>
                  <a:srgbClr val="003D59"/>
                </a:solidFill>
              </a:rPr>
              <a:t> que </a:t>
            </a:r>
            <a:r>
              <a:rPr lang="en-US" b="1" dirty="0" err="1">
                <a:solidFill>
                  <a:srgbClr val="003D59"/>
                </a:solidFill>
              </a:rPr>
              <a:t>crece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más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rápido</a:t>
            </a:r>
            <a:r>
              <a:rPr lang="en-US" b="1" dirty="0">
                <a:solidFill>
                  <a:srgbClr val="003D59"/>
                </a:solidFill>
              </a:rPr>
              <a:t>, </a:t>
            </a:r>
            <a:r>
              <a:rPr lang="en-US" b="1" dirty="0" err="1">
                <a:solidFill>
                  <a:srgbClr val="003D59"/>
                </a:solidFill>
              </a:rPr>
              <a:t>sino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el</a:t>
            </a:r>
            <a:r>
              <a:rPr lang="en-US" b="1" dirty="0">
                <a:solidFill>
                  <a:srgbClr val="003D59"/>
                </a:solidFill>
              </a:rPr>
              <a:t> que </a:t>
            </a:r>
            <a:r>
              <a:rPr lang="en-US" b="1" dirty="0" err="1">
                <a:solidFill>
                  <a:srgbClr val="003D59"/>
                </a:solidFill>
              </a:rPr>
              <a:t>crea</a:t>
            </a:r>
            <a:r>
              <a:rPr lang="en-US" b="1" dirty="0">
                <a:solidFill>
                  <a:srgbClr val="003D59"/>
                </a:solidFill>
              </a:rPr>
              <a:t> mayor valor </a:t>
            </a:r>
            <a:r>
              <a:rPr lang="en-US" b="1" dirty="0" err="1">
                <a:solidFill>
                  <a:srgbClr val="003D59"/>
                </a:solidFill>
              </a:rPr>
              <a:t>en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condiciones</a:t>
            </a:r>
            <a:r>
              <a:rPr lang="en-US" b="1" dirty="0">
                <a:solidFill>
                  <a:srgbClr val="003D59"/>
                </a:solidFill>
              </a:rPr>
              <a:t> </a:t>
            </a:r>
            <a:r>
              <a:rPr lang="en-US" b="1" dirty="0" err="1">
                <a:solidFill>
                  <a:srgbClr val="003D59"/>
                </a:solidFill>
              </a:rPr>
              <a:t>reales</a:t>
            </a:r>
            <a:r>
              <a:rPr lang="en-US" b="1" dirty="0">
                <a:solidFill>
                  <a:srgbClr val="003D59"/>
                </a:solidFill>
              </a:rPr>
              <a:t>.</a:t>
            </a:r>
            <a:endParaRPr lang="en-US" dirty="0"/>
          </a:p>
          <a:p>
            <a:endParaRPr lang="es-CL" dirty="0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715735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722513-EE01-3F9E-04CF-E532C94AA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0"/>
            <a:ext cx="11265408" cy="1260000"/>
          </a:xfrm>
        </p:spPr>
        <p:txBody>
          <a:bodyPr anchor="ctr">
            <a:normAutofit/>
          </a:bodyPr>
          <a:lstStyle/>
          <a:p>
            <a:r>
              <a:rPr lang="es-CL" sz="4100" noProof="0" dirty="0"/>
              <a:t>Mejoramiento Genético En Toda La Cadena De Valor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F3EFF1DF-43D6-E072-9198-E47FD56654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0683"/>
            <a:ext cx="5181600" cy="37462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El </a:t>
            </a:r>
            <a:r>
              <a:rPr lang="en-US" sz="2400" dirty="0" err="1"/>
              <a:t>objetivo</a:t>
            </a:r>
            <a:r>
              <a:rPr lang="en-US" sz="2400" dirty="0"/>
              <a:t> es </a:t>
            </a:r>
            <a:r>
              <a:rPr lang="en-US" sz="2400" dirty="0" err="1"/>
              <a:t>optimizar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</a:t>
            </a:r>
            <a:r>
              <a:rPr lang="en-US" sz="2400" dirty="0" err="1"/>
              <a:t>retorno</a:t>
            </a:r>
            <a:r>
              <a:rPr lang="en-US" sz="2400" dirty="0"/>
              <a:t> </a:t>
            </a:r>
            <a:r>
              <a:rPr lang="en-US" sz="2400" dirty="0" err="1"/>
              <a:t>económico</a:t>
            </a:r>
            <a:r>
              <a:rPr lang="en-US" sz="2400" dirty="0"/>
              <a:t> del productor, no un </a:t>
            </a:r>
            <a:r>
              <a:rPr lang="en-US" sz="2400" dirty="0" err="1"/>
              <a:t>rasgo</a:t>
            </a:r>
            <a:r>
              <a:rPr lang="en-US" sz="2400" dirty="0"/>
              <a:t> </a:t>
            </a:r>
            <a:r>
              <a:rPr lang="en-US" sz="2400" dirty="0" err="1"/>
              <a:t>aislado</a:t>
            </a:r>
            <a:r>
              <a:rPr lang="en-US" sz="2400" dirty="0"/>
              <a:t>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b="1" dirty="0">
                <a:solidFill>
                  <a:srgbClr val="003D59"/>
                </a:solidFill>
              </a:rPr>
              <a:t>La </a:t>
            </a:r>
            <a:r>
              <a:rPr lang="en-US" sz="2400" b="1" dirty="0" err="1">
                <a:solidFill>
                  <a:srgbClr val="003D59"/>
                </a:solidFill>
              </a:rPr>
              <a:t>pregunta</a:t>
            </a:r>
            <a:r>
              <a:rPr lang="en-US" sz="2400" b="1" dirty="0">
                <a:solidFill>
                  <a:srgbClr val="003D59"/>
                </a:solidFill>
              </a:rPr>
              <a:t> cambia de “¿</a:t>
            </a:r>
            <a:r>
              <a:rPr lang="en-US" sz="2400" b="1" dirty="0" err="1">
                <a:solidFill>
                  <a:srgbClr val="003D59"/>
                </a:solidFill>
              </a:rPr>
              <a:t>qué</a:t>
            </a:r>
            <a:r>
              <a:rPr lang="en-US" sz="2400" b="1" dirty="0">
                <a:solidFill>
                  <a:srgbClr val="003D59"/>
                </a:solidFill>
              </a:rPr>
              <a:t> </a:t>
            </a:r>
            <a:r>
              <a:rPr lang="en-US" sz="2400" b="1" dirty="0" err="1">
                <a:solidFill>
                  <a:srgbClr val="003D59"/>
                </a:solidFill>
              </a:rPr>
              <a:t>pez</a:t>
            </a:r>
            <a:r>
              <a:rPr lang="en-US" sz="2400" b="1" dirty="0">
                <a:solidFill>
                  <a:srgbClr val="003D59"/>
                </a:solidFill>
              </a:rPr>
              <a:t> </a:t>
            </a:r>
            <a:r>
              <a:rPr lang="en-US" sz="2400" b="1" dirty="0" err="1">
                <a:solidFill>
                  <a:srgbClr val="003D59"/>
                </a:solidFill>
              </a:rPr>
              <a:t>crece</a:t>
            </a:r>
            <a:r>
              <a:rPr lang="en-US" sz="2400" b="1" dirty="0">
                <a:solidFill>
                  <a:srgbClr val="003D59"/>
                </a:solidFill>
              </a:rPr>
              <a:t> </a:t>
            </a:r>
            <a:r>
              <a:rPr lang="en-US" sz="2400" b="1" dirty="0" err="1">
                <a:solidFill>
                  <a:srgbClr val="003D59"/>
                </a:solidFill>
              </a:rPr>
              <a:t>más</a:t>
            </a:r>
            <a:r>
              <a:rPr lang="en-US" sz="2400" b="1" dirty="0">
                <a:solidFill>
                  <a:srgbClr val="003D59"/>
                </a:solidFill>
              </a:rPr>
              <a:t>?” a “¿</a:t>
            </a:r>
            <a:r>
              <a:rPr lang="en-US" sz="2400" b="1" dirty="0" err="1">
                <a:solidFill>
                  <a:srgbClr val="003D59"/>
                </a:solidFill>
              </a:rPr>
              <a:t>qué</a:t>
            </a:r>
            <a:r>
              <a:rPr lang="en-US" sz="2400" b="1" dirty="0">
                <a:solidFill>
                  <a:srgbClr val="003D59"/>
                </a:solidFill>
              </a:rPr>
              <a:t> </a:t>
            </a:r>
            <a:r>
              <a:rPr lang="en-US" sz="2400" b="1" dirty="0" err="1">
                <a:solidFill>
                  <a:srgbClr val="003D59"/>
                </a:solidFill>
              </a:rPr>
              <a:t>genética</a:t>
            </a:r>
            <a:r>
              <a:rPr lang="en-US" sz="2400" b="1" dirty="0">
                <a:solidFill>
                  <a:srgbClr val="003D59"/>
                </a:solidFill>
              </a:rPr>
              <a:t> genera </a:t>
            </a:r>
            <a:r>
              <a:rPr lang="en-US" sz="2400" b="1" dirty="0" err="1">
                <a:solidFill>
                  <a:srgbClr val="003D59"/>
                </a:solidFill>
              </a:rPr>
              <a:t>más</a:t>
            </a:r>
            <a:r>
              <a:rPr lang="en-US" sz="2400" b="1" dirty="0">
                <a:solidFill>
                  <a:srgbClr val="003D59"/>
                </a:solidFill>
              </a:rPr>
              <a:t> valor total?”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endParaRPr lang="es-CL" sz="2400" noProof="0" dirty="0"/>
          </a:p>
          <a:p>
            <a:pPr algn="just"/>
            <a:endParaRPr lang="es-CL" sz="2400" noProof="0" dirty="0"/>
          </a:p>
        </p:txBody>
      </p:sp>
      <p:pic>
        <p:nvPicPr>
          <p:cNvPr id="6" name="Image 1" descr="/mnt/data/2e1f1abbf9.png">
            <a:extLst>
              <a:ext uri="{FF2B5EF4-FFF2-40B4-BE49-F238E27FC236}">
                <a16:creationId xmlns:a16="http://schemas.microsoft.com/office/drawing/2014/main" id="{54AD7990-BB9C-41AE-0742-8DC5008EE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2200" y="1625125"/>
            <a:ext cx="5181600" cy="4551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7691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DD8B7-71F0-5AD6-F0F9-15D1242C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0DC9005-B054-49AD-00BD-90BEC9E7E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60000"/>
          </a:xfrm>
        </p:spPr>
        <p:txBody>
          <a:bodyPr anchor="ctr">
            <a:normAutofit/>
          </a:bodyPr>
          <a:lstStyle/>
          <a:p>
            <a:r>
              <a:rPr lang="es-CL" sz="4100" noProof="0" dirty="0"/>
              <a:t>Del Rasgo Biológico Al Resultado Económico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1BB47E06-A471-D83B-B48F-7661B518C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1040" y="1140593"/>
            <a:ext cx="10006263" cy="5717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3D59"/>
                </a:solidFill>
                <a:latin typeface="+mn-lt"/>
              </a:rPr>
              <a:t>Cada </a:t>
            </a:r>
            <a:r>
              <a:rPr lang="en-US" sz="2000" b="1" dirty="0" err="1">
                <a:solidFill>
                  <a:srgbClr val="003D59"/>
                </a:solidFill>
                <a:latin typeface="+mn-lt"/>
              </a:rPr>
              <a:t>característica</a:t>
            </a:r>
            <a:r>
              <a:rPr lang="en-US" sz="2000" b="1" dirty="0">
                <a:solidFill>
                  <a:srgbClr val="003D59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003D59"/>
                </a:solidFill>
                <a:latin typeface="+mn-lt"/>
              </a:rPr>
              <a:t>modifica</a:t>
            </a:r>
            <a:r>
              <a:rPr lang="en-US" sz="2000" b="1" dirty="0">
                <a:solidFill>
                  <a:srgbClr val="003D59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003D59"/>
                </a:solidFill>
                <a:latin typeface="+mn-lt"/>
              </a:rPr>
              <a:t>ingresos</a:t>
            </a:r>
            <a:r>
              <a:rPr lang="en-US" sz="2000" b="1" dirty="0">
                <a:solidFill>
                  <a:srgbClr val="003D59"/>
                </a:solidFill>
                <a:latin typeface="+mn-lt"/>
              </a:rPr>
              <a:t>, </a:t>
            </a:r>
            <a:r>
              <a:rPr lang="en-US" sz="2000" b="1" dirty="0" err="1">
                <a:solidFill>
                  <a:srgbClr val="003D59"/>
                </a:solidFill>
                <a:latin typeface="+mn-lt"/>
              </a:rPr>
              <a:t>costes</a:t>
            </a:r>
            <a:r>
              <a:rPr lang="en-US" sz="2000" b="1" dirty="0">
                <a:solidFill>
                  <a:srgbClr val="003D59"/>
                </a:solidFill>
                <a:latin typeface="+mn-lt"/>
              </a:rPr>
              <a:t> o </a:t>
            </a:r>
            <a:r>
              <a:rPr lang="en-US" sz="2000" b="1" dirty="0" err="1">
                <a:solidFill>
                  <a:srgbClr val="003D59"/>
                </a:solidFill>
                <a:latin typeface="+mn-lt"/>
              </a:rPr>
              <a:t>riesgo</a:t>
            </a:r>
            <a:endParaRPr lang="en-US" sz="2000" b="1" dirty="0">
              <a:solidFill>
                <a:srgbClr val="003D59"/>
              </a:solidFill>
              <a:latin typeface="+mn-lt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s-CL" noProof="0" dirty="0"/>
          </a:p>
          <a:p>
            <a:endParaRPr lang="es-CL" noProof="0" dirty="0"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9695D135-C40D-13CF-A0F6-0F269CEB4B45}"/>
              </a:ext>
            </a:extLst>
          </p:cNvPr>
          <p:cNvSpPr/>
          <p:nvPr/>
        </p:nvSpPr>
        <p:spPr>
          <a:xfrm>
            <a:off x="701040" y="1922647"/>
            <a:ext cx="10652760" cy="640080"/>
          </a:xfrm>
          <a:prstGeom prst="roundRect">
            <a:avLst>
              <a:gd name="adj" fmla="val 4286"/>
            </a:avLst>
          </a:prstGeom>
          <a:solidFill>
            <a:srgbClr val="F4F9FA"/>
          </a:solidFill>
          <a:ln w="12700">
            <a:solidFill>
              <a:srgbClr val="D5E8ED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AF429B73-F29C-A760-FBAE-532870C36D3D}"/>
              </a:ext>
            </a:extLst>
          </p:cNvPr>
          <p:cNvSpPr/>
          <p:nvPr/>
        </p:nvSpPr>
        <p:spPr>
          <a:xfrm>
            <a:off x="929640" y="2096383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86B6"/>
                </a:solidFill>
              </a:rPr>
              <a:t>CONVERSIÓN DE ALIMENTO</a:t>
            </a:r>
            <a:endParaRPr lang="en-US" sz="160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147CF82E-C03D-2885-F41D-83C674EA77D2}"/>
              </a:ext>
            </a:extLst>
          </p:cNvPr>
          <p:cNvSpPr/>
          <p:nvPr/>
        </p:nvSpPr>
        <p:spPr>
          <a:xfrm>
            <a:off x="3810000" y="2096383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83944"/>
                </a:solidFill>
              </a:rPr>
              <a:t>Coste para producir la misma biomasa</a:t>
            </a:r>
            <a:endParaRPr lang="en-US" sz="1600" dirty="0"/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F0F86469-4B3A-A8BE-3DE9-00FBCF1055B4}"/>
              </a:ext>
            </a:extLst>
          </p:cNvPr>
          <p:cNvSpPr/>
          <p:nvPr/>
        </p:nvSpPr>
        <p:spPr>
          <a:xfrm>
            <a:off x="9296400" y="2023231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93C01F"/>
          </a:solidFill>
          <a:ln w="12700">
            <a:solidFill>
              <a:srgbClr val="93C01F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ECC02A7C-EAD7-6D06-2D40-749F7E314796}"/>
              </a:ext>
            </a:extLst>
          </p:cNvPr>
          <p:cNvSpPr/>
          <p:nvPr/>
        </p:nvSpPr>
        <p:spPr>
          <a:xfrm>
            <a:off x="9369552" y="2123815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EFICIENCIA</a:t>
            </a:r>
            <a:endParaRPr lang="en-US" sz="1600" dirty="0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26DC15AE-E9B9-3661-155F-DA560600BA96}"/>
              </a:ext>
            </a:extLst>
          </p:cNvPr>
          <p:cNvSpPr/>
          <p:nvPr/>
        </p:nvSpPr>
        <p:spPr>
          <a:xfrm>
            <a:off x="701040" y="2773039"/>
            <a:ext cx="10652760" cy="640080"/>
          </a:xfrm>
          <a:prstGeom prst="roundRect">
            <a:avLst>
              <a:gd name="adj" fmla="val 4286"/>
            </a:avLst>
          </a:prstGeom>
          <a:solidFill>
            <a:srgbClr val="E8F4F6"/>
          </a:solidFill>
          <a:ln w="12700">
            <a:solidFill>
              <a:srgbClr val="D5E8ED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26B5E37E-9E8E-AFB7-2E8D-3E795FCE70E8}"/>
              </a:ext>
            </a:extLst>
          </p:cNvPr>
          <p:cNvSpPr/>
          <p:nvPr/>
        </p:nvSpPr>
        <p:spPr>
          <a:xfrm>
            <a:off x="929640" y="2946775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86B6"/>
                </a:solidFill>
              </a:rPr>
              <a:t>SUPERVIVENCIA Y ROBUSTEZ</a:t>
            </a:r>
            <a:endParaRPr lang="en-US" sz="1600" dirty="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AFC5184C-5F14-7D3E-A787-9FA943831163}"/>
              </a:ext>
            </a:extLst>
          </p:cNvPr>
          <p:cNvSpPr/>
          <p:nvPr/>
        </p:nvSpPr>
        <p:spPr>
          <a:xfrm>
            <a:off x="3810000" y="2946775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83944"/>
                </a:solidFill>
              </a:rPr>
              <a:t>Pérdidas y estabilidad del ciclo</a:t>
            </a:r>
            <a:endParaRPr lang="en-US" sz="1600" dirty="0"/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EB940CB7-64D6-2B3E-3486-82DF9E20E2A5}"/>
              </a:ext>
            </a:extLst>
          </p:cNvPr>
          <p:cNvSpPr/>
          <p:nvPr/>
        </p:nvSpPr>
        <p:spPr>
          <a:xfrm>
            <a:off x="9296400" y="2873623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5DAB46"/>
          </a:solidFill>
          <a:ln w="12700">
            <a:solidFill>
              <a:srgbClr val="5DAB46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D10AE2BE-7E57-BE49-A01A-A3A6A8263610}"/>
              </a:ext>
            </a:extLst>
          </p:cNvPr>
          <p:cNvSpPr/>
          <p:nvPr/>
        </p:nvSpPr>
        <p:spPr>
          <a:xfrm>
            <a:off x="9369552" y="2974207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RIESGO</a:t>
            </a:r>
            <a:endParaRPr lang="en-US" sz="1600" dirty="0"/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3AA983F2-A5BC-D190-2BF9-516ADCBE7F42}"/>
              </a:ext>
            </a:extLst>
          </p:cNvPr>
          <p:cNvSpPr/>
          <p:nvPr/>
        </p:nvSpPr>
        <p:spPr>
          <a:xfrm>
            <a:off x="701040" y="3623431"/>
            <a:ext cx="10652760" cy="640080"/>
          </a:xfrm>
          <a:prstGeom prst="roundRect">
            <a:avLst>
              <a:gd name="adj" fmla="val 4286"/>
            </a:avLst>
          </a:prstGeom>
          <a:solidFill>
            <a:srgbClr val="F4F9FA"/>
          </a:solidFill>
          <a:ln w="12700">
            <a:solidFill>
              <a:srgbClr val="D5E8ED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1D753279-E501-C127-B910-9872125CA519}"/>
              </a:ext>
            </a:extLst>
          </p:cNvPr>
          <p:cNvSpPr/>
          <p:nvPr/>
        </p:nvSpPr>
        <p:spPr>
          <a:xfrm>
            <a:off x="929640" y="3797167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86B6"/>
                </a:solidFill>
              </a:rPr>
              <a:t>MADUREZ TEMPRANA</a:t>
            </a:r>
            <a:endParaRPr lang="en-US" sz="1600" dirty="0"/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62D7EB19-6834-A12B-7C2E-C81E5F3FC3FB}"/>
              </a:ext>
            </a:extLst>
          </p:cNvPr>
          <p:cNvSpPr/>
          <p:nvPr/>
        </p:nvSpPr>
        <p:spPr>
          <a:xfrm>
            <a:off x="3810000" y="3797167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83944"/>
                </a:solidFill>
              </a:rPr>
              <a:t>Descarte, degradación y menor rendimiento</a:t>
            </a:r>
            <a:endParaRPr lang="en-US" sz="1600" dirty="0"/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8576C983-51BD-C9FD-3AB6-B5EF4E2AE10D}"/>
              </a:ext>
            </a:extLst>
          </p:cNvPr>
          <p:cNvSpPr/>
          <p:nvPr/>
        </p:nvSpPr>
        <p:spPr>
          <a:xfrm>
            <a:off x="9296400" y="3724015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220D3B27-D209-B760-5A6E-4535BF9F510B}"/>
              </a:ext>
            </a:extLst>
          </p:cNvPr>
          <p:cNvSpPr/>
          <p:nvPr/>
        </p:nvSpPr>
        <p:spPr>
          <a:xfrm>
            <a:off x="9369552" y="3824599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CALIDAD</a:t>
            </a:r>
            <a:endParaRPr lang="en-US" sz="1600" dirty="0"/>
          </a:p>
        </p:txBody>
      </p:sp>
      <p:sp>
        <p:nvSpPr>
          <p:cNvPr id="26" name="Shape 17">
            <a:extLst>
              <a:ext uri="{FF2B5EF4-FFF2-40B4-BE49-F238E27FC236}">
                <a16:creationId xmlns:a16="http://schemas.microsoft.com/office/drawing/2014/main" id="{0CBFACA7-C213-AACC-F4D6-2E2F26EF62E3}"/>
              </a:ext>
            </a:extLst>
          </p:cNvPr>
          <p:cNvSpPr/>
          <p:nvPr/>
        </p:nvSpPr>
        <p:spPr>
          <a:xfrm>
            <a:off x="701040" y="4473823"/>
            <a:ext cx="10652760" cy="640080"/>
          </a:xfrm>
          <a:prstGeom prst="roundRect">
            <a:avLst>
              <a:gd name="adj" fmla="val 4286"/>
            </a:avLst>
          </a:prstGeom>
          <a:solidFill>
            <a:srgbClr val="E8F4F6"/>
          </a:solidFill>
          <a:ln w="12700">
            <a:solidFill>
              <a:srgbClr val="D5E8ED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FB75561B-817C-076B-6E37-1930AA91D312}"/>
              </a:ext>
            </a:extLst>
          </p:cNvPr>
          <p:cNvSpPr/>
          <p:nvPr/>
        </p:nvSpPr>
        <p:spPr>
          <a:xfrm>
            <a:off x="929640" y="4647559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86B6"/>
                </a:solidFill>
              </a:rPr>
              <a:t>RENDIMIENTO DE FILETE</a:t>
            </a:r>
            <a:endParaRPr lang="en-US" sz="1600" dirty="0"/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F479648A-5FC1-4EB8-F7BE-08B19DB83C99}"/>
              </a:ext>
            </a:extLst>
          </p:cNvPr>
          <p:cNvSpPr/>
          <p:nvPr/>
        </p:nvSpPr>
        <p:spPr>
          <a:xfrm>
            <a:off x="3810000" y="4647559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83944"/>
                </a:solidFill>
              </a:rPr>
              <a:t>Producto comercializable por pez</a:t>
            </a:r>
            <a:endParaRPr lang="en-US" sz="1600" dirty="0"/>
          </a:p>
        </p:txBody>
      </p:sp>
      <p:sp>
        <p:nvSpPr>
          <p:cNvPr id="29" name="Shape 20">
            <a:extLst>
              <a:ext uri="{FF2B5EF4-FFF2-40B4-BE49-F238E27FC236}">
                <a16:creationId xmlns:a16="http://schemas.microsoft.com/office/drawing/2014/main" id="{C9537983-8DE2-3B5A-B554-441237D225BC}"/>
              </a:ext>
            </a:extLst>
          </p:cNvPr>
          <p:cNvSpPr/>
          <p:nvPr/>
        </p:nvSpPr>
        <p:spPr>
          <a:xfrm>
            <a:off x="9296400" y="4574407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30" name="Text 21">
            <a:extLst>
              <a:ext uri="{FF2B5EF4-FFF2-40B4-BE49-F238E27FC236}">
                <a16:creationId xmlns:a16="http://schemas.microsoft.com/office/drawing/2014/main" id="{62357E7A-2C8B-BD77-6074-B1006C22184D}"/>
              </a:ext>
            </a:extLst>
          </p:cNvPr>
          <p:cNvSpPr/>
          <p:nvPr/>
        </p:nvSpPr>
        <p:spPr>
          <a:xfrm>
            <a:off x="9369552" y="4674991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INGRESO</a:t>
            </a:r>
            <a:endParaRPr lang="en-US" sz="1600" dirty="0"/>
          </a:p>
        </p:txBody>
      </p:sp>
      <p:sp>
        <p:nvSpPr>
          <p:cNvPr id="31" name="Shape 22">
            <a:extLst>
              <a:ext uri="{FF2B5EF4-FFF2-40B4-BE49-F238E27FC236}">
                <a16:creationId xmlns:a16="http://schemas.microsoft.com/office/drawing/2014/main" id="{71CBA77B-DB85-F919-D22B-CBB35A9422E3}"/>
              </a:ext>
            </a:extLst>
          </p:cNvPr>
          <p:cNvSpPr/>
          <p:nvPr/>
        </p:nvSpPr>
        <p:spPr>
          <a:xfrm>
            <a:off x="701040" y="5324215"/>
            <a:ext cx="10652760" cy="640080"/>
          </a:xfrm>
          <a:prstGeom prst="roundRect">
            <a:avLst>
              <a:gd name="adj" fmla="val 4286"/>
            </a:avLst>
          </a:prstGeom>
          <a:solidFill>
            <a:srgbClr val="F4F9FA"/>
          </a:solidFill>
          <a:ln w="12700">
            <a:solidFill>
              <a:srgbClr val="D5E8ED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32" name="Text 23">
            <a:extLst>
              <a:ext uri="{FF2B5EF4-FFF2-40B4-BE49-F238E27FC236}">
                <a16:creationId xmlns:a16="http://schemas.microsoft.com/office/drawing/2014/main" id="{32DBF76F-7E96-8BFD-D6A6-0B3B80A6848B}"/>
              </a:ext>
            </a:extLst>
          </p:cNvPr>
          <p:cNvSpPr/>
          <p:nvPr/>
        </p:nvSpPr>
        <p:spPr>
          <a:xfrm>
            <a:off x="929640" y="5497951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86B6"/>
                </a:solidFill>
              </a:rPr>
              <a:t>MELANOSIS Y COLOR</a:t>
            </a:r>
            <a:endParaRPr lang="en-US" sz="1600" dirty="0"/>
          </a:p>
        </p:txBody>
      </p:sp>
      <p:sp>
        <p:nvSpPr>
          <p:cNvPr id="33" name="Text 24">
            <a:extLst>
              <a:ext uri="{FF2B5EF4-FFF2-40B4-BE49-F238E27FC236}">
                <a16:creationId xmlns:a16="http://schemas.microsoft.com/office/drawing/2014/main" id="{E4DCDCA0-DBAD-D96F-3085-2464CDC8DD46}"/>
              </a:ext>
            </a:extLst>
          </p:cNvPr>
          <p:cNvSpPr/>
          <p:nvPr/>
        </p:nvSpPr>
        <p:spPr>
          <a:xfrm>
            <a:off x="3810000" y="5497951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83944"/>
                </a:solidFill>
              </a:rPr>
              <a:t>Proporción de producto premium</a:t>
            </a:r>
            <a:endParaRPr lang="en-US" sz="1600" dirty="0"/>
          </a:p>
        </p:txBody>
      </p:sp>
      <p:sp>
        <p:nvSpPr>
          <p:cNvPr id="34" name="Shape 25">
            <a:extLst>
              <a:ext uri="{FF2B5EF4-FFF2-40B4-BE49-F238E27FC236}">
                <a16:creationId xmlns:a16="http://schemas.microsoft.com/office/drawing/2014/main" id="{D42EA249-C7AE-C2F9-B8FD-531200F9FFA0}"/>
              </a:ext>
            </a:extLst>
          </p:cNvPr>
          <p:cNvSpPr/>
          <p:nvPr/>
        </p:nvSpPr>
        <p:spPr>
          <a:xfrm>
            <a:off x="9296400" y="5424799"/>
            <a:ext cx="1645920" cy="457200"/>
          </a:xfrm>
          <a:prstGeom prst="roundRect">
            <a:avLst>
              <a:gd name="adj" fmla="val 10000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 sz="2400"/>
          </a:p>
        </p:txBody>
      </p:sp>
      <p:sp>
        <p:nvSpPr>
          <p:cNvPr id="35" name="Text 26">
            <a:extLst>
              <a:ext uri="{FF2B5EF4-FFF2-40B4-BE49-F238E27FC236}">
                <a16:creationId xmlns:a16="http://schemas.microsoft.com/office/drawing/2014/main" id="{979C408F-7589-1EA7-E398-105939FA327B}"/>
              </a:ext>
            </a:extLst>
          </p:cNvPr>
          <p:cNvSpPr/>
          <p:nvPr/>
        </p:nvSpPr>
        <p:spPr>
          <a:xfrm>
            <a:off x="9369552" y="5525383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VALOR</a:t>
            </a:r>
            <a:endParaRPr lang="en-US" sz="1600" dirty="0"/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E8BAE9BF-C835-C60F-C485-13A5D31A4919}"/>
              </a:ext>
            </a:extLst>
          </p:cNvPr>
          <p:cNvSpPr/>
          <p:nvPr/>
        </p:nvSpPr>
        <p:spPr>
          <a:xfrm>
            <a:off x="838200" y="6275191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D59"/>
                </a:solidFill>
              </a:rPr>
              <a:t>Un índice bioeconómico permite ponderar los rasgos según su contribución al beneficio total.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77826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4DB640A-0983-273D-DD9B-58DA22F3D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0DA2D-DDF3-7779-024D-A0D525828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92" y="0"/>
            <a:ext cx="10515600" cy="1260000"/>
          </a:xfrm>
        </p:spPr>
        <p:txBody>
          <a:bodyPr>
            <a:normAutofit/>
          </a:bodyPr>
          <a:lstStyle/>
          <a:p>
            <a:r>
              <a:rPr lang="es-CL" sz="3200" noProof="0" dirty="0"/>
              <a:t>El Progreso Genético Se Construye De Forma Multidisciplinaria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A3789F8-D70C-05B4-00E5-B2AA70DF0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CL" sz="4000" noProof="0" dirty="0"/>
          </a:p>
          <a:p>
            <a:endParaRPr lang="es-CL" sz="4000" noProof="0" dirty="0"/>
          </a:p>
          <a:p>
            <a:endParaRPr lang="es-CL" sz="4000" noProof="0" dirty="0"/>
          </a:p>
        </p:txBody>
      </p:sp>
      <p:sp>
        <p:nvSpPr>
          <p:cNvPr id="134" name="Text 4">
            <a:extLst>
              <a:ext uri="{FF2B5EF4-FFF2-40B4-BE49-F238E27FC236}">
                <a16:creationId xmlns:a16="http://schemas.microsoft.com/office/drawing/2014/main" id="{613EBD13-24FB-5444-78B3-C7A6FF4798A9}"/>
              </a:ext>
            </a:extLst>
          </p:cNvPr>
          <p:cNvSpPr/>
          <p:nvPr/>
        </p:nvSpPr>
        <p:spPr>
          <a:xfrm>
            <a:off x="655320" y="1152144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36C75"/>
                </a:solidFill>
              </a:rPr>
              <a:t>Distintas áreas aportan información, experiencia y validación al mismo objetivo de competitividad</a:t>
            </a:r>
            <a:endParaRPr lang="en-US" dirty="0"/>
          </a:p>
        </p:txBody>
      </p:sp>
      <p:sp>
        <p:nvSpPr>
          <p:cNvPr id="135" name="Shape 5">
            <a:extLst>
              <a:ext uri="{FF2B5EF4-FFF2-40B4-BE49-F238E27FC236}">
                <a16:creationId xmlns:a16="http://schemas.microsoft.com/office/drawing/2014/main" id="{D7193ADC-3D5C-9B58-9583-7A89618A0EB3}"/>
              </a:ext>
            </a:extLst>
          </p:cNvPr>
          <p:cNvSpPr/>
          <p:nvPr/>
        </p:nvSpPr>
        <p:spPr>
          <a:xfrm>
            <a:off x="545592" y="1618488"/>
            <a:ext cx="2578608" cy="4407408"/>
          </a:xfrm>
          <a:prstGeom prst="roundRect">
            <a:avLst>
              <a:gd name="adj" fmla="val 2128"/>
            </a:avLst>
          </a:prstGeom>
          <a:solidFill>
            <a:srgbClr val="F4F9FA"/>
          </a:solidFill>
          <a:ln w="15240">
            <a:solidFill>
              <a:srgbClr val="B7DCE5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36" name="Text 6">
            <a:extLst>
              <a:ext uri="{FF2B5EF4-FFF2-40B4-BE49-F238E27FC236}">
                <a16:creationId xmlns:a16="http://schemas.microsoft.com/office/drawing/2014/main" id="{271D79B7-9F1D-04D6-2F8C-65F50268693D}"/>
              </a:ext>
            </a:extLst>
          </p:cNvPr>
          <p:cNvSpPr/>
          <p:nvPr/>
        </p:nvSpPr>
        <p:spPr>
          <a:xfrm>
            <a:off x="755904" y="1883664"/>
            <a:ext cx="2157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D59"/>
                </a:solidFill>
              </a:rPr>
              <a:t>INFORMACIÓN DEL SISTEMA</a:t>
            </a:r>
            <a:endParaRPr lang="en-US" sz="2000" dirty="0"/>
          </a:p>
        </p:txBody>
      </p:sp>
      <p:sp>
        <p:nvSpPr>
          <p:cNvPr id="137" name="Shape 7">
            <a:extLst>
              <a:ext uri="{FF2B5EF4-FFF2-40B4-BE49-F238E27FC236}">
                <a16:creationId xmlns:a16="http://schemas.microsoft.com/office/drawing/2014/main" id="{79F3A516-4D30-D8FD-0482-A49F3FB1DE0B}"/>
              </a:ext>
            </a:extLst>
          </p:cNvPr>
          <p:cNvSpPr/>
          <p:nvPr/>
        </p:nvSpPr>
        <p:spPr>
          <a:xfrm>
            <a:off x="765048" y="2377440"/>
            <a:ext cx="2121408" cy="512064"/>
          </a:xfrm>
          <a:prstGeom prst="roundRect">
            <a:avLst>
              <a:gd name="adj" fmla="val 7143"/>
            </a:avLst>
          </a:prstGeom>
          <a:solidFill>
            <a:srgbClr val="E7F4F7"/>
          </a:solidFill>
          <a:ln w="12700">
            <a:solidFill>
              <a:srgbClr val="CDE5EA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38" name="Text 8">
            <a:extLst>
              <a:ext uri="{FF2B5EF4-FFF2-40B4-BE49-F238E27FC236}">
                <a16:creationId xmlns:a16="http://schemas.microsoft.com/office/drawing/2014/main" id="{1EDC5C0D-5A84-6EB4-DBA9-8A09A23B4D4D}"/>
              </a:ext>
            </a:extLst>
          </p:cNvPr>
          <p:cNvSpPr/>
          <p:nvPr/>
        </p:nvSpPr>
        <p:spPr>
          <a:xfrm>
            <a:off x="874776" y="2450592"/>
            <a:ext cx="19019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86B6"/>
                </a:solidFill>
              </a:rPr>
              <a:t>PRODUCTORES</a:t>
            </a:r>
            <a:endParaRPr lang="en-US" sz="1400" dirty="0"/>
          </a:p>
        </p:txBody>
      </p:sp>
      <p:sp>
        <p:nvSpPr>
          <p:cNvPr id="139" name="Text 9">
            <a:extLst>
              <a:ext uri="{FF2B5EF4-FFF2-40B4-BE49-F238E27FC236}">
                <a16:creationId xmlns:a16="http://schemas.microsoft.com/office/drawing/2014/main" id="{1D344DF4-E02D-C45F-36E8-E9E6D4E058CC}"/>
              </a:ext>
            </a:extLst>
          </p:cNvPr>
          <p:cNvSpPr/>
          <p:nvPr/>
        </p:nvSpPr>
        <p:spPr>
          <a:xfrm>
            <a:off x="874776" y="2651760"/>
            <a:ext cx="19019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83944"/>
                </a:solidFill>
              </a:rPr>
              <a:t>Desempeño en terreno</a:t>
            </a:r>
            <a:endParaRPr lang="en-US" sz="1100" dirty="0"/>
          </a:p>
        </p:txBody>
      </p:sp>
      <p:sp>
        <p:nvSpPr>
          <p:cNvPr id="140" name="Shape 10">
            <a:extLst>
              <a:ext uri="{FF2B5EF4-FFF2-40B4-BE49-F238E27FC236}">
                <a16:creationId xmlns:a16="http://schemas.microsoft.com/office/drawing/2014/main" id="{E876B635-C0AE-2F0B-FB76-88B74FD4696D}"/>
              </a:ext>
            </a:extLst>
          </p:cNvPr>
          <p:cNvSpPr/>
          <p:nvPr/>
        </p:nvSpPr>
        <p:spPr>
          <a:xfrm>
            <a:off x="765048" y="3035808"/>
            <a:ext cx="2121408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DE5EA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41" name="Text 11">
            <a:extLst>
              <a:ext uri="{FF2B5EF4-FFF2-40B4-BE49-F238E27FC236}">
                <a16:creationId xmlns:a16="http://schemas.microsoft.com/office/drawing/2014/main" id="{4383CE3F-F154-0244-12A6-E693E10D1DDE}"/>
              </a:ext>
            </a:extLst>
          </p:cNvPr>
          <p:cNvSpPr/>
          <p:nvPr/>
        </p:nvSpPr>
        <p:spPr>
          <a:xfrm>
            <a:off x="874776" y="3108960"/>
            <a:ext cx="19019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86B6"/>
                </a:solidFill>
              </a:rPr>
              <a:t>SALUD Y VACUNAS</a:t>
            </a:r>
            <a:endParaRPr lang="en-US" sz="1400" dirty="0"/>
          </a:p>
        </p:txBody>
      </p:sp>
      <p:sp>
        <p:nvSpPr>
          <p:cNvPr id="142" name="Text 12">
            <a:extLst>
              <a:ext uri="{FF2B5EF4-FFF2-40B4-BE49-F238E27FC236}">
                <a16:creationId xmlns:a16="http://schemas.microsoft.com/office/drawing/2014/main" id="{97C93CBC-852B-37BC-A1B6-AB834BC43A5A}"/>
              </a:ext>
            </a:extLst>
          </p:cNvPr>
          <p:cNvSpPr/>
          <p:nvPr/>
        </p:nvSpPr>
        <p:spPr>
          <a:xfrm>
            <a:off x="874776" y="3310128"/>
            <a:ext cx="19019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83944"/>
                </a:solidFill>
              </a:rPr>
              <a:t>Desafíos sanitarios</a:t>
            </a:r>
            <a:endParaRPr lang="en-US" sz="1100" dirty="0"/>
          </a:p>
        </p:txBody>
      </p:sp>
      <p:sp>
        <p:nvSpPr>
          <p:cNvPr id="143" name="Shape 13">
            <a:extLst>
              <a:ext uri="{FF2B5EF4-FFF2-40B4-BE49-F238E27FC236}">
                <a16:creationId xmlns:a16="http://schemas.microsoft.com/office/drawing/2014/main" id="{0072E9ED-0CFC-776D-88CB-49AD069532B6}"/>
              </a:ext>
            </a:extLst>
          </p:cNvPr>
          <p:cNvSpPr/>
          <p:nvPr/>
        </p:nvSpPr>
        <p:spPr>
          <a:xfrm>
            <a:off x="765048" y="3694176"/>
            <a:ext cx="2121408" cy="512064"/>
          </a:xfrm>
          <a:prstGeom prst="roundRect">
            <a:avLst>
              <a:gd name="adj" fmla="val 7143"/>
            </a:avLst>
          </a:prstGeom>
          <a:solidFill>
            <a:srgbClr val="E7F4F7"/>
          </a:solidFill>
          <a:ln w="12700">
            <a:solidFill>
              <a:srgbClr val="CDE5EA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44" name="Text 14">
            <a:extLst>
              <a:ext uri="{FF2B5EF4-FFF2-40B4-BE49-F238E27FC236}">
                <a16:creationId xmlns:a16="http://schemas.microsoft.com/office/drawing/2014/main" id="{1F181685-8345-4F98-230E-5600C425A7FB}"/>
              </a:ext>
            </a:extLst>
          </p:cNvPr>
          <p:cNvSpPr/>
          <p:nvPr/>
        </p:nvSpPr>
        <p:spPr>
          <a:xfrm>
            <a:off x="874776" y="3767328"/>
            <a:ext cx="19019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86B6"/>
                </a:solidFill>
              </a:rPr>
              <a:t>NUTRICIÓN</a:t>
            </a:r>
            <a:endParaRPr lang="en-US" sz="1400" dirty="0"/>
          </a:p>
        </p:txBody>
      </p:sp>
      <p:sp>
        <p:nvSpPr>
          <p:cNvPr id="145" name="Text 15">
            <a:extLst>
              <a:ext uri="{FF2B5EF4-FFF2-40B4-BE49-F238E27FC236}">
                <a16:creationId xmlns:a16="http://schemas.microsoft.com/office/drawing/2014/main" id="{45F135F4-1CCD-2AC8-6E91-5CF3DB6A0CA7}"/>
              </a:ext>
            </a:extLst>
          </p:cNvPr>
          <p:cNvSpPr/>
          <p:nvPr/>
        </p:nvSpPr>
        <p:spPr>
          <a:xfrm>
            <a:off x="874776" y="3968496"/>
            <a:ext cx="19019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83944"/>
                </a:solidFill>
              </a:rPr>
              <a:t>Eficiencia y conversión</a:t>
            </a:r>
            <a:endParaRPr lang="en-US" sz="1100" dirty="0"/>
          </a:p>
        </p:txBody>
      </p:sp>
      <p:sp>
        <p:nvSpPr>
          <p:cNvPr id="146" name="Shape 16">
            <a:extLst>
              <a:ext uri="{FF2B5EF4-FFF2-40B4-BE49-F238E27FC236}">
                <a16:creationId xmlns:a16="http://schemas.microsoft.com/office/drawing/2014/main" id="{73DA299B-9301-E100-D4B8-0EB7301325AF}"/>
              </a:ext>
            </a:extLst>
          </p:cNvPr>
          <p:cNvSpPr/>
          <p:nvPr/>
        </p:nvSpPr>
        <p:spPr>
          <a:xfrm>
            <a:off x="765048" y="4352544"/>
            <a:ext cx="2121408" cy="512064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DE5EA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47" name="Text 17">
            <a:extLst>
              <a:ext uri="{FF2B5EF4-FFF2-40B4-BE49-F238E27FC236}">
                <a16:creationId xmlns:a16="http://schemas.microsoft.com/office/drawing/2014/main" id="{E4BB7D59-2FFE-C20C-D21F-F70972560EEF}"/>
              </a:ext>
            </a:extLst>
          </p:cNvPr>
          <p:cNvSpPr/>
          <p:nvPr/>
        </p:nvSpPr>
        <p:spPr>
          <a:xfrm>
            <a:off x="874776" y="4425696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86B6"/>
                </a:solidFill>
              </a:rPr>
              <a:t>MANEJO Y BIOSEGURIDAD</a:t>
            </a:r>
            <a:endParaRPr lang="en-US" sz="1400" dirty="0"/>
          </a:p>
        </p:txBody>
      </p:sp>
      <p:sp>
        <p:nvSpPr>
          <p:cNvPr id="148" name="Text 18">
            <a:extLst>
              <a:ext uri="{FF2B5EF4-FFF2-40B4-BE49-F238E27FC236}">
                <a16:creationId xmlns:a16="http://schemas.microsoft.com/office/drawing/2014/main" id="{784C96CF-E913-51A8-C82D-86567E0781C5}"/>
              </a:ext>
            </a:extLst>
          </p:cNvPr>
          <p:cNvSpPr/>
          <p:nvPr/>
        </p:nvSpPr>
        <p:spPr>
          <a:xfrm>
            <a:off x="874776" y="4663440"/>
            <a:ext cx="19019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83944"/>
                </a:solidFill>
              </a:rPr>
              <a:t>Ambiente y exposición</a:t>
            </a:r>
            <a:endParaRPr lang="en-US" sz="1100" dirty="0"/>
          </a:p>
        </p:txBody>
      </p:sp>
      <p:sp>
        <p:nvSpPr>
          <p:cNvPr id="149" name="Shape 19">
            <a:extLst>
              <a:ext uri="{FF2B5EF4-FFF2-40B4-BE49-F238E27FC236}">
                <a16:creationId xmlns:a16="http://schemas.microsoft.com/office/drawing/2014/main" id="{4ABE46B0-C68B-8074-9D16-3BE6D8DE9A70}"/>
              </a:ext>
            </a:extLst>
          </p:cNvPr>
          <p:cNvSpPr/>
          <p:nvPr/>
        </p:nvSpPr>
        <p:spPr>
          <a:xfrm>
            <a:off x="765048" y="5010912"/>
            <a:ext cx="2121408" cy="512064"/>
          </a:xfrm>
          <a:prstGeom prst="roundRect">
            <a:avLst>
              <a:gd name="adj" fmla="val 7143"/>
            </a:avLst>
          </a:prstGeom>
          <a:solidFill>
            <a:srgbClr val="E7F4F7"/>
          </a:solidFill>
          <a:ln w="12700">
            <a:solidFill>
              <a:srgbClr val="CDE5EA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50" name="Text 20">
            <a:extLst>
              <a:ext uri="{FF2B5EF4-FFF2-40B4-BE49-F238E27FC236}">
                <a16:creationId xmlns:a16="http://schemas.microsoft.com/office/drawing/2014/main" id="{18F48EAB-A2BC-418C-3834-2D506C88D16C}"/>
              </a:ext>
            </a:extLst>
          </p:cNvPr>
          <p:cNvSpPr/>
          <p:nvPr/>
        </p:nvSpPr>
        <p:spPr>
          <a:xfrm>
            <a:off x="874776" y="5084064"/>
            <a:ext cx="19019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86B6"/>
                </a:solidFill>
              </a:rPr>
              <a:t>PLANTA Y MERCADO</a:t>
            </a:r>
            <a:endParaRPr lang="en-US" sz="1400" dirty="0"/>
          </a:p>
        </p:txBody>
      </p:sp>
      <p:sp>
        <p:nvSpPr>
          <p:cNvPr id="151" name="Text 21">
            <a:extLst>
              <a:ext uri="{FF2B5EF4-FFF2-40B4-BE49-F238E27FC236}">
                <a16:creationId xmlns:a16="http://schemas.microsoft.com/office/drawing/2014/main" id="{4631D87F-8AD5-DF6C-2BA3-D2AADF2EA864}"/>
              </a:ext>
            </a:extLst>
          </p:cNvPr>
          <p:cNvSpPr/>
          <p:nvPr/>
        </p:nvSpPr>
        <p:spPr>
          <a:xfrm>
            <a:off x="874776" y="5285232"/>
            <a:ext cx="19019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83944"/>
                </a:solidFill>
              </a:rPr>
              <a:t>Calidad y valor comercial</a:t>
            </a:r>
            <a:endParaRPr lang="en-US" sz="1100" dirty="0"/>
          </a:p>
        </p:txBody>
      </p:sp>
      <p:sp>
        <p:nvSpPr>
          <p:cNvPr id="152" name="Shape 22">
            <a:extLst>
              <a:ext uri="{FF2B5EF4-FFF2-40B4-BE49-F238E27FC236}">
                <a16:creationId xmlns:a16="http://schemas.microsoft.com/office/drawing/2014/main" id="{BD83101F-9434-C3F4-0CC7-BD3213AE485A}"/>
              </a:ext>
            </a:extLst>
          </p:cNvPr>
          <p:cNvSpPr/>
          <p:nvPr/>
        </p:nvSpPr>
        <p:spPr>
          <a:xfrm>
            <a:off x="3297936" y="3191256"/>
            <a:ext cx="475488" cy="676656"/>
          </a:xfrm>
          <a:prstGeom prst="chevron">
            <a:avLst/>
          </a:prstGeom>
          <a:solidFill>
            <a:srgbClr val="93C01F"/>
          </a:solidFill>
          <a:ln w="12700">
            <a:solidFill>
              <a:srgbClr val="93C01F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53" name="Shape 23">
            <a:extLst>
              <a:ext uri="{FF2B5EF4-FFF2-40B4-BE49-F238E27FC236}">
                <a16:creationId xmlns:a16="http://schemas.microsoft.com/office/drawing/2014/main" id="{04D06623-D1D0-72D5-14E6-9C2AEF235827}"/>
              </a:ext>
            </a:extLst>
          </p:cNvPr>
          <p:cNvSpPr/>
          <p:nvPr/>
        </p:nvSpPr>
        <p:spPr>
          <a:xfrm>
            <a:off x="3864864" y="1618488"/>
            <a:ext cx="4096512" cy="4407408"/>
          </a:xfrm>
          <a:prstGeom prst="roundRect">
            <a:avLst>
              <a:gd name="adj" fmla="val 1563"/>
            </a:avLst>
          </a:prstGeom>
          <a:solidFill>
            <a:srgbClr val="FFFFFF"/>
          </a:solidFill>
          <a:ln w="19050">
            <a:solidFill>
              <a:srgbClr val="0786B6"/>
            </a:solidFill>
            <a:prstDash val="solid"/>
          </a:ln>
          <a:effectLst>
            <a:outerShdw blurRad="15240" dist="6350" dir="2700000" algn="bl" rotWithShape="0">
              <a:srgbClr val="567B87">
                <a:alpha val="15000"/>
              </a:srgbClr>
            </a:outerShdw>
          </a:effectLst>
        </p:spPr>
        <p:txBody>
          <a:bodyPr/>
          <a:lstStyle/>
          <a:p>
            <a:endParaRPr lang="es-CL" sz="2800"/>
          </a:p>
        </p:txBody>
      </p:sp>
      <p:sp>
        <p:nvSpPr>
          <p:cNvPr id="154" name="Text 24">
            <a:extLst>
              <a:ext uri="{FF2B5EF4-FFF2-40B4-BE49-F238E27FC236}">
                <a16:creationId xmlns:a16="http://schemas.microsoft.com/office/drawing/2014/main" id="{CB0D3B39-7ED7-B087-AE0D-2C9A5ECE673F}"/>
              </a:ext>
            </a:extLst>
          </p:cNvPr>
          <p:cNvSpPr/>
          <p:nvPr/>
        </p:nvSpPr>
        <p:spPr>
          <a:xfrm>
            <a:off x="4111752" y="1664208"/>
            <a:ext cx="371246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D59"/>
                </a:solidFill>
              </a:rPr>
              <a:t>PROGRAMA DE MEJORAMIENTO</a:t>
            </a:r>
            <a:endParaRPr lang="en-US" sz="2000" dirty="0"/>
          </a:p>
        </p:txBody>
      </p:sp>
      <p:sp>
        <p:nvSpPr>
          <p:cNvPr id="155" name="Text 25">
            <a:extLst>
              <a:ext uri="{FF2B5EF4-FFF2-40B4-BE49-F238E27FC236}">
                <a16:creationId xmlns:a16="http://schemas.microsoft.com/office/drawing/2014/main" id="{ACECBCFC-76AE-63B1-5DE4-72D138B5330F}"/>
              </a:ext>
            </a:extLst>
          </p:cNvPr>
          <p:cNvSpPr/>
          <p:nvPr/>
        </p:nvSpPr>
        <p:spPr>
          <a:xfrm>
            <a:off x="4322064" y="2212848"/>
            <a:ext cx="31821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36C75"/>
                </a:solidFill>
              </a:rPr>
              <a:t>Conecta ciencia, producción y economía</a:t>
            </a:r>
            <a:endParaRPr lang="en-US" sz="1600" dirty="0"/>
          </a:p>
        </p:txBody>
      </p:sp>
      <p:sp>
        <p:nvSpPr>
          <p:cNvPr id="156" name="Shape 26">
            <a:extLst>
              <a:ext uri="{FF2B5EF4-FFF2-40B4-BE49-F238E27FC236}">
                <a16:creationId xmlns:a16="http://schemas.microsoft.com/office/drawing/2014/main" id="{648F1972-A272-6648-37B7-78A773FC3239}"/>
              </a:ext>
            </a:extLst>
          </p:cNvPr>
          <p:cNvSpPr/>
          <p:nvPr/>
        </p:nvSpPr>
        <p:spPr>
          <a:xfrm>
            <a:off x="4203192" y="2743200"/>
            <a:ext cx="1490472" cy="832104"/>
          </a:xfrm>
          <a:prstGeom prst="roundRect">
            <a:avLst>
              <a:gd name="adj" fmla="val 6593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57" name="Text 27">
            <a:extLst>
              <a:ext uri="{FF2B5EF4-FFF2-40B4-BE49-F238E27FC236}">
                <a16:creationId xmlns:a16="http://schemas.microsoft.com/office/drawing/2014/main" id="{994E66B0-D471-7CFF-D97E-064590CA2DEA}"/>
              </a:ext>
            </a:extLst>
          </p:cNvPr>
          <p:cNvSpPr/>
          <p:nvPr/>
        </p:nvSpPr>
        <p:spPr>
          <a:xfrm>
            <a:off x="4312920" y="2862072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1</a:t>
            </a:r>
            <a:endParaRPr lang="en-US" dirty="0"/>
          </a:p>
        </p:txBody>
      </p:sp>
      <p:sp>
        <p:nvSpPr>
          <p:cNvPr id="158" name="Text 28">
            <a:extLst>
              <a:ext uri="{FF2B5EF4-FFF2-40B4-BE49-F238E27FC236}">
                <a16:creationId xmlns:a16="http://schemas.microsoft.com/office/drawing/2014/main" id="{AF254435-C2CC-70CD-6B95-D99F07F8C063}"/>
              </a:ext>
            </a:extLst>
          </p:cNvPr>
          <p:cNvSpPr/>
          <p:nvPr/>
        </p:nvSpPr>
        <p:spPr>
          <a:xfrm>
            <a:off x="4386072" y="3142064"/>
            <a:ext cx="10241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MEDIR</a:t>
            </a:r>
            <a:endParaRPr lang="en-US" dirty="0"/>
          </a:p>
        </p:txBody>
      </p:sp>
      <p:sp>
        <p:nvSpPr>
          <p:cNvPr id="159" name="Shape 29">
            <a:extLst>
              <a:ext uri="{FF2B5EF4-FFF2-40B4-BE49-F238E27FC236}">
                <a16:creationId xmlns:a16="http://schemas.microsoft.com/office/drawing/2014/main" id="{6ECE8412-C560-B94D-E4AF-4E793333C52D}"/>
              </a:ext>
            </a:extLst>
          </p:cNvPr>
          <p:cNvSpPr/>
          <p:nvPr/>
        </p:nvSpPr>
        <p:spPr>
          <a:xfrm>
            <a:off x="5967984" y="2743200"/>
            <a:ext cx="1490472" cy="832104"/>
          </a:xfrm>
          <a:prstGeom prst="roundRect">
            <a:avLst>
              <a:gd name="adj" fmla="val 6593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60" name="Text 30">
            <a:extLst>
              <a:ext uri="{FF2B5EF4-FFF2-40B4-BE49-F238E27FC236}">
                <a16:creationId xmlns:a16="http://schemas.microsoft.com/office/drawing/2014/main" id="{7BF3B2E7-175D-870D-3636-AA7EB6F7A4E9}"/>
              </a:ext>
            </a:extLst>
          </p:cNvPr>
          <p:cNvSpPr/>
          <p:nvPr/>
        </p:nvSpPr>
        <p:spPr>
          <a:xfrm>
            <a:off x="6077712" y="2862072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2</a:t>
            </a:r>
            <a:endParaRPr lang="en-US" dirty="0"/>
          </a:p>
        </p:txBody>
      </p:sp>
      <p:sp>
        <p:nvSpPr>
          <p:cNvPr id="161" name="Text 31">
            <a:extLst>
              <a:ext uri="{FF2B5EF4-FFF2-40B4-BE49-F238E27FC236}">
                <a16:creationId xmlns:a16="http://schemas.microsoft.com/office/drawing/2014/main" id="{D97E6A14-E688-0B88-A441-C8D055630C16}"/>
              </a:ext>
            </a:extLst>
          </p:cNvPr>
          <p:cNvSpPr/>
          <p:nvPr/>
        </p:nvSpPr>
        <p:spPr>
          <a:xfrm>
            <a:off x="6173724" y="3199358"/>
            <a:ext cx="10241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INTEGRAR</a:t>
            </a:r>
            <a:endParaRPr lang="en-US" dirty="0"/>
          </a:p>
        </p:txBody>
      </p:sp>
      <p:sp>
        <p:nvSpPr>
          <p:cNvPr id="162" name="Shape 32">
            <a:extLst>
              <a:ext uri="{FF2B5EF4-FFF2-40B4-BE49-F238E27FC236}">
                <a16:creationId xmlns:a16="http://schemas.microsoft.com/office/drawing/2014/main" id="{F1CF8CDC-3461-436D-D107-439CA5135097}"/>
              </a:ext>
            </a:extLst>
          </p:cNvPr>
          <p:cNvSpPr/>
          <p:nvPr/>
        </p:nvSpPr>
        <p:spPr>
          <a:xfrm>
            <a:off x="4203192" y="3886200"/>
            <a:ext cx="1490472" cy="832104"/>
          </a:xfrm>
          <a:prstGeom prst="roundRect">
            <a:avLst>
              <a:gd name="adj" fmla="val 6593"/>
            </a:avLst>
          </a:prstGeom>
          <a:solidFill>
            <a:srgbClr val="0786B6"/>
          </a:solidFill>
          <a:ln w="12700">
            <a:solidFill>
              <a:srgbClr val="0786B6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63" name="Text 33">
            <a:extLst>
              <a:ext uri="{FF2B5EF4-FFF2-40B4-BE49-F238E27FC236}">
                <a16:creationId xmlns:a16="http://schemas.microsoft.com/office/drawing/2014/main" id="{08159661-DDD7-0842-2DEA-8D76348D9128}"/>
              </a:ext>
            </a:extLst>
          </p:cNvPr>
          <p:cNvSpPr/>
          <p:nvPr/>
        </p:nvSpPr>
        <p:spPr>
          <a:xfrm>
            <a:off x="4312920" y="4005072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3</a:t>
            </a:r>
            <a:endParaRPr lang="en-US" dirty="0"/>
          </a:p>
        </p:txBody>
      </p:sp>
      <p:sp>
        <p:nvSpPr>
          <p:cNvPr id="164" name="Text 34">
            <a:extLst>
              <a:ext uri="{FF2B5EF4-FFF2-40B4-BE49-F238E27FC236}">
                <a16:creationId xmlns:a16="http://schemas.microsoft.com/office/drawing/2014/main" id="{0B5148D0-996B-1AB4-A272-5AA95F2EBB4F}"/>
              </a:ext>
            </a:extLst>
          </p:cNvPr>
          <p:cNvSpPr/>
          <p:nvPr/>
        </p:nvSpPr>
        <p:spPr>
          <a:xfrm>
            <a:off x="4303776" y="4362904"/>
            <a:ext cx="1371600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SELECCIONAR</a:t>
            </a:r>
            <a:endParaRPr lang="en-US" dirty="0"/>
          </a:p>
        </p:txBody>
      </p:sp>
      <p:sp>
        <p:nvSpPr>
          <p:cNvPr id="165" name="Shape 35">
            <a:extLst>
              <a:ext uri="{FF2B5EF4-FFF2-40B4-BE49-F238E27FC236}">
                <a16:creationId xmlns:a16="http://schemas.microsoft.com/office/drawing/2014/main" id="{31D84B06-9C86-8588-86AB-0DFECE363995}"/>
              </a:ext>
            </a:extLst>
          </p:cNvPr>
          <p:cNvSpPr/>
          <p:nvPr/>
        </p:nvSpPr>
        <p:spPr>
          <a:xfrm>
            <a:off x="5967984" y="3886200"/>
            <a:ext cx="1490472" cy="832104"/>
          </a:xfrm>
          <a:prstGeom prst="roundRect">
            <a:avLst>
              <a:gd name="adj" fmla="val 6593"/>
            </a:avLst>
          </a:prstGeom>
          <a:solidFill>
            <a:srgbClr val="93C01F"/>
          </a:solidFill>
          <a:ln w="12700">
            <a:solidFill>
              <a:srgbClr val="93C01F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66" name="Text 36">
            <a:extLst>
              <a:ext uri="{FF2B5EF4-FFF2-40B4-BE49-F238E27FC236}">
                <a16:creationId xmlns:a16="http://schemas.microsoft.com/office/drawing/2014/main" id="{85585921-A462-5109-D024-5AE0AB4D8F97}"/>
              </a:ext>
            </a:extLst>
          </p:cNvPr>
          <p:cNvSpPr/>
          <p:nvPr/>
        </p:nvSpPr>
        <p:spPr>
          <a:xfrm>
            <a:off x="6077712" y="4005072"/>
            <a:ext cx="292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4</a:t>
            </a:r>
            <a:endParaRPr lang="en-US" dirty="0"/>
          </a:p>
        </p:txBody>
      </p:sp>
      <p:sp>
        <p:nvSpPr>
          <p:cNvPr id="167" name="Text 37">
            <a:extLst>
              <a:ext uri="{FF2B5EF4-FFF2-40B4-BE49-F238E27FC236}">
                <a16:creationId xmlns:a16="http://schemas.microsoft.com/office/drawing/2014/main" id="{8E75AA25-25CA-51CE-6B1B-E406FBA79725}"/>
              </a:ext>
            </a:extLst>
          </p:cNvPr>
          <p:cNvSpPr/>
          <p:nvPr/>
        </p:nvSpPr>
        <p:spPr>
          <a:xfrm>
            <a:off x="6161069" y="4282634"/>
            <a:ext cx="10241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VALIDAR</a:t>
            </a:r>
            <a:endParaRPr lang="en-US" dirty="0"/>
          </a:p>
        </p:txBody>
      </p:sp>
      <p:sp>
        <p:nvSpPr>
          <p:cNvPr id="168" name="Shape 38">
            <a:extLst>
              <a:ext uri="{FF2B5EF4-FFF2-40B4-BE49-F238E27FC236}">
                <a16:creationId xmlns:a16="http://schemas.microsoft.com/office/drawing/2014/main" id="{D7ED44BD-84F8-D11F-3152-C46F9F2A8A3A}"/>
              </a:ext>
            </a:extLst>
          </p:cNvPr>
          <p:cNvSpPr/>
          <p:nvPr/>
        </p:nvSpPr>
        <p:spPr>
          <a:xfrm>
            <a:off x="4312920" y="5138928"/>
            <a:ext cx="3200400" cy="475488"/>
          </a:xfrm>
          <a:prstGeom prst="roundRect">
            <a:avLst>
              <a:gd name="adj" fmla="val 7692"/>
            </a:avLst>
          </a:prstGeom>
          <a:solidFill>
            <a:srgbClr val="EAF6F8"/>
          </a:solidFill>
          <a:ln w="12700">
            <a:solidFill>
              <a:srgbClr val="D4EBF0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69" name="Text 39">
            <a:extLst>
              <a:ext uri="{FF2B5EF4-FFF2-40B4-BE49-F238E27FC236}">
                <a16:creationId xmlns:a16="http://schemas.microsoft.com/office/drawing/2014/main" id="{09FD7A47-48C7-9BC6-5960-C46091938109}"/>
              </a:ext>
            </a:extLst>
          </p:cNvPr>
          <p:cNvSpPr/>
          <p:nvPr/>
        </p:nvSpPr>
        <p:spPr>
          <a:xfrm>
            <a:off x="4459224" y="5276088"/>
            <a:ext cx="29077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03D59"/>
                </a:solidFill>
              </a:rPr>
              <a:t>Objetivo: maximizar el valor total</a:t>
            </a:r>
            <a:endParaRPr lang="en-US" dirty="0"/>
          </a:p>
        </p:txBody>
      </p:sp>
      <p:sp>
        <p:nvSpPr>
          <p:cNvPr id="170" name="Shape 40">
            <a:extLst>
              <a:ext uri="{FF2B5EF4-FFF2-40B4-BE49-F238E27FC236}">
                <a16:creationId xmlns:a16="http://schemas.microsoft.com/office/drawing/2014/main" id="{6D72257F-9620-E244-CA01-1E1036FD19F1}"/>
              </a:ext>
            </a:extLst>
          </p:cNvPr>
          <p:cNvSpPr/>
          <p:nvPr/>
        </p:nvSpPr>
        <p:spPr>
          <a:xfrm>
            <a:off x="8153400" y="3191256"/>
            <a:ext cx="475488" cy="676656"/>
          </a:xfrm>
          <a:prstGeom prst="chevron">
            <a:avLst/>
          </a:prstGeom>
          <a:solidFill>
            <a:srgbClr val="93C01F"/>
          </a:solidFill>
          <a:ln w="12700">
            <a:solidFill>
              <a:srgbClr val="93C01F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71" name="Shape 41">
            <a:extLst>
              <a:ext uri="{FF2B5EF4-FFF2-40B4-BE49-F238E27FC236}">
                <a16:creationId xmlns:a16="http://schemas.microsoft.com/office/drawing/2014/main" id="{740FA934-A425-49ED-40BE-9DB9649E86D9}"/>
              </a:ext>
            </a:extLst>
          </p:cNvPr>
          <p:cNvSpPr/>
          <p:nvPr/>
        </p:nvSpPr>
        <p:spPr>
          <a:xfrm>
            <a:off x="8763000" y="1607318"/>
            <a:ext cx="2542032" cy="4407408"/>
          </a:xfrm>
          <a:prstGeom prst="roundRect">
            <a:avLst>
              <a:gd name="adj" fmla="val 2158"/>
            </a:avLst>
          </a:prstGeom>
          <a:solidFill>
            <a:srgbClr val="003D59"/>
          </a:solidFill>
          <a:ln w="12700">
            <a:solidFill>
              <a:srgbClr val="003D59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72" name="Text 42">
            <a:extLst>
              <a:ext uri="{FF2B5EF4-FFF2-40B4-BE49-F238E27FC236}">
                <a16:creationId xmlns:a16="http://schemas.microsoft.com/office/drawing/2014/main" id="{BFEC495E-872C-A4C0-AB03-A4CE01FFB7E7}"/>
              </a:ext>
            </a:extLst>
          </p:cNvPr>
          <p:cNvSpPr/>
          <p:nvPr/>
        </p:nvSpPr>
        <p:spPr>
          <a:xfrm>
            <a:off x="9031224" y="188366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COLABORACIÓN</a:t>
            </a:r>
            <a:endParaRPr lang="en-US" sz="2000" dirty="0"/>
          </a:p>
        </p:txBody>
      </p:sp>
      <p:sp>
        <p:nvSpPr>
          <p:cNvPr id="173" name="Text 43">
            <a:extLst>
              <a:ext uri="{FF2B5EF4-FFF2-40B4-BE49-F238E27FC236}">
                <a16:creationId xmlns:a16="http://schemas.microsoft.com/office/drawing/2014/main" id="{7225E2AA-EC31-FE21-7051-41814125FC58}"/>
              </a:ext>
            </a:extLst>
          </p:cNvPr>
          <p:cNvSpPr/>
          <p:nvPr/>
        </p:nvSpPr>
        <p:spPr>
          <a:xfrm>
            <a:off x="9012936" y="2231136"/>
            <a:ext cx="2168208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4F4F6"/>
                </a:solidFill>
              </a:rPr>
              <a:t>Decisiones compartidas y retroalimentación continua</a:t>
            </a:r>
            <a:endParaRPr lang="en-US" sz="1600" dirty="0"/>
          </a:p>
        </p:txBody>
      </p:sp>
      <p:sp>
        <p:nvSpPr>
          <p:cNvPr id="174" name="Shape 44">
            <a:extLst>
              <a:ext uri="{FF2B5EF4-FFF2-40B4-BE49-F238E27FC236}">
                <a16:creationId xmlns:a16="http://schemas.microsoft.com/office/drawing/2014/main" id="{A1165033-900F-EBE7-8107-3A96E5225E6D}"/>
              </a:ext>
            </a:extLst>
          </p:cNvPr>
          <p:cNvSpPr/>
          <p:nvPr/>
        </p:nvSpPr>
        <p:spPr>
          <a:xfrm>
            <a:off x="9012936" y="2916936"/>
            <a:ext cx="1956816" cy="438912"/>
          </a:xfrm>
          <a:prstGeom prst="roundRect">
            <a:avLst>
              <a:gd name="adj" fmla="val 12500"/>
            </a:avLst>
          </a:prstGeom>
          <a:solidFill>
            <a:srgbClr val="00A0A8"/>
          </a:solidFill>
          <a:ln w="12700">
            <a:solidFill>
              <a:srgbClr val="00A0A8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75" name="Text 45">
            <a:extLst>
              <a:ext uri="{FF2B5EF4-FFF2-40B4-BE49-F238E27FC236}">
                <a16:creationId xmlns:a16="http://schemas.microsoft.com/office/drawing/2014/main" id="{F4C7FB01-33EF-D6B4-597F-99B746C4AD61}"/>
              </a:ext>
            </a:extLst>
          </p:cNvPr>
          <p:cNvSpPr/>
          <p:nvPr/>
        </p:nvSpPr>
        <p:spPr>
          <a:xfrm>
            <a:off x="9086088" y="3008376"/>
            <a:ext cx="1810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Productores</a:t>
            </a:r>
            <a:endParaRPr lang="en-US" sz="1600" dirty="0"/>
          </a:p>
        </p:txBody>
      </p:sp>
      <p:sp>
        <p:nvSpPr>
          <p:cNvPr id="176" name="Shape 46">
            <a:extLst>
              <a:ext uri="{FF2B5EF4-FFF2-40B4-BE49-F238E27FC236}">
                <a16:creationId xmlns:a16="http://schemas.microsoft.com/office/drawing/2014/main" id="{CF97A488-AE1C-8549-4894-D7B4A521F592}"/>
              </a:ext>
            </a:extLst>
          </p:cNvPr>
          <p:cNvSpPr/>
          <p:nvPr/>
        </p:nvSpPr>
        <p:spPr>
          <a:xfrm>
            <a:off x="9012936" y="3447288"/>
            <a:ext cx="1956816" cy="438912"/>
          </a:xfrm>
          <a:prstGeom prst="roundRect">
            <a:avLst>
              <a:gd name="adj" fmla="val 12500"/>
            </a:avLst>
          </a:prstGeom>
          <a:solidFill>
            <a:srgbClr val="00A0A8"/>
          </a:solidFill>
          <a:ln w="12700">
            <a:solidFill>
              <a:srgbClr val="00A0A8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77" name="Text 47">
            <a:extLst>
              <a:ext uri="{FF2B5EF4-FFF2-40B4-BE49-F238E27FC236}">
                <a16:creationId xmlns:a16="http://schemas.microsoft.com/office/drawing/2014/main" id="{8F93B5FB-016C-7A13-949D-B06201D3F6DC}"/>
              </a:ext>
            </a:extLst>
          </p:cNvPr>
          <p:cNvSpPr/>
          <p:nvPr/>
        </p:nvSpPr>
        <p:spPr>
          <a:xfrm>
            <a:off x="9086088" y="3538728"/>
            <a:ext cx="1810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Especialistas en salud</a:t>
            </a:r>
            <a:endParaRPr lang="en-US" sz="1600" dirty="0"/>
          </a:p>
        </p:txBody>
      </p:sp>
      <p:sp>
        <p:nvSpPr>
          <p:cNvPr id="178" name="Shape 48">
            <a:extLst>
              <a:ext uri="{FF2B5EF4-FFF2-40B4-BE49-F238E27FC236}">
                <a16:creationId xmlns:a16="http://schemas.microsoft.com/office/drawing/2014/main" id="{B9C65066-42F9-BFE0-95F3-4E63DC936F07}"/>
              </a:ext>
            </a:extLst>
          </p:cNvPr>
          <p:cNvSpPr/>
          <p:nvPr/>
        </p:nvSpPr>
        <p:spPr>
          <a:xfrm>
            <a:off x="9012936" y="3977640"/>
            <a:ext cx="1956816" cy="438912"/>
          </a:xfrm>
          <a:prstGeom prst="roundRect">
            <a:avLst>
              <a:gd name="adj" fmla="val 12500"/>
            </a:avLst>
          </a:prstGeom>
          <a:solidFill>
            <a:srgbClr val="00A0A8"/>
          </a:solidFill>
          <a:ln w="12700">
            <a:solidFill>
              <a:srgbClr val="00A0A8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79" name="Text 49">
            <a:extLst>
              <a:ext uri="{FF2B5EF4-FFF2-40B4-BE49-F238E27FC236}">
                <a16:creationId xmlns:a16="http://schemas.microsoft.com/office/drawing/2014/main" id="{5380DEBF-C1DE-5B9E-C68E-421D473B31EA}"/>
              </a:ext>
            </a:extLst>
          </p:cNvPr>
          <p:cNvSpPr/>
          <p:nvPr/>
        </p:nvSpPr>
        <p:spPr>
          <a:xfrm>
            <a:off x="9086088" y="4069080"/>
            <a:ext cx="1810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Nutrición y operaciones</a:t>
            </a:r>
            <a:endParaRPr lang="en-US" sz="1600" dirty="0"/>
          </a:p>
        </p:txBody>
      </p:sp>
      <p:sp>
        <p:nvSpPr>
          <p:cNvPr id="180" name="Shape 50">
            <a:extLst>
              <a:ext uri="{FF2B5EF4-FFF2-40B4-BE49-F238E27FC236}">
                <a16:creationId xmlns:a16="http://schemas.microsoft.com/office/drawing/2014/main" id="{71D1641B-070B-D039-1275-99D9C3E8D853}"/>
              </a:ext>
            </a:extLst>
          </p:cNvPr>
          <p:cNvSpPr/>
          <p:nvPr/>
        </p:nvSpPr>
        <p:spPr>
          <a:xfrm>
            <a:off x="9012936" y="4507992"/>
            <a:ext cx="1956816" cy="438912"/>
          </a:xfrm>
          <a:prstGeom prst="roundRect">
            <a:avLst>
              <a:gd name="adj" fmla="val 12500"/>
            </a:avLst>
          </a:prstGeom>
          <a:solidFill>
            <a:srgbClr val="00A0A8"/>
          </a:solidFill>
          <a:ln w="12700">
            <a:solidFill>
              <a:srgbClr val="00A0A8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81" name="Text 51">
            <a:extLst>
              <a:ext uri="{FF2B5EF4-FFF2-40B4-BE49-F238E27FC236}">
                <a16:creationId xmlns:a16="http://schemas.microsoft.com/office/drawing/2014/main" id="{90FDA723-DA0D-70E9-F6CB-8EA065CA5B3B}"/>
              </a:ext>
            </a:extLst>
          </p:cNvPr>
          <p:cNvSpPr/>
          <p:nvPr/>
        </p:nvSpPr>
        <p:spPr>
          <a:xfrm>
            <a:off x="9086088" y="4599432"/>
            <a:ext cx="1810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Tecnología e investigación</a:t>
            </a:r>
            <a:endParaRPr lang="en-US" sz="1600" dirty="0"/>
          </a:p>
        </p:txBody>
      </p:sp>
      <p:sp>
        <p:nvSpPr>
          <p:cNvPr id="182" name="Shape 52">
            <a:extLst>
              <a:ext uri="{FF2B5EF4-FFF2-40B4-BE49-F238E27FC236}">
                <a16:creationId xmlns:a16="http://schemas.microsoft.com/office/drawing/2014/main" id="{57F7F54D-BB53-2375-773A-BA5E99C94008}"/>
              </a:ext>
            </a:extLst>
          </p:cNvPr>
          <p:cNvSpPr/>
          <p:nvPr/>
        </p:nvSpPr>
        <p:spPr>
          <a:xfrm>
            <a:off x="9012936" y="5038344"/>
            <a:ext cx="1956816" cy="438912"/>
          </a:xfrm>
          <a:prstGeom prst="roundRect">
            <a:avLst>
              <a:gd name="adj" fmla="val 12500"/>
            </a:avLst>
          </a:prstGeom>
          <a:solidFill>
            <a:srgbClr val="93C01F"/>
          </a:solidFill>
          <a:ln w="12700">
            <a:solidFill>
              <a:srgbClr val="93C01F"/>
            </a:solidFill>
            <a:prstDash val="solid"/>
          </a:ln>
        </p:spPr>
        <p:txBody>
          <a:bodyPr/>
          <a:lstStyle/>
          <a:p>
            <a:endParaRPr lang="es-CL" sz="2800"/>
          </a:p>
        </p:txBody>
      </p:sp>
      <p:sp>
        <p:nvSpPr>
          <p:cNvPr id="183" name="Text 53">
            <a:extLst>
              <a:ext uri="{FF2B5EF4-FFF2-40B4-BE49-F238E27FC236}">
                <a16:creationId xmlns:a16="http://schemas.microsoft.com/office/drawing/2014/main" id="{7DC02672-F6E4-2084-4639-7B8B72384064}"/>
              </a:ext>
            </a:extLst>
          </p:cNvPr>
          <p:cNvSpPr/>
          <p:nvPr/>
        </p:nvSpPr>
        <p:spPr>
          <a:xfrm>
            <a:off x="9086088" y="5129784"/>
            <a:ext cx="18105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Proceso y mercado</a:t>
            </a:r>
            <a:endParaRPr lang="en-US" sz="1600" dirty="0"/>
          </a:p>
        </p:txBody>
      </p:sp>
      <p:sp>
        <p:nvSpPr>
          <p:cNvPr id="184" name="Text 54">
            <a:extLst>
              <a:ext uri="{FF2B5EF4-FFF2-40B4-BE49-F238E27FC236}">
                <a16:creationId xmlns:a16="http://schemas.microsoft.com/office/drawing/2014/main" id="{86D43267-237A-EC43-C63D-F271CD21D63A}"/>
              </a:ext>
            </a:extLst>
          </p:cNvPr>
          <p:cNvSpPr/>
          <p:nvPr/>
        </p:nvSpPr>
        <p:spPr>
          <a:xfrm>
            <a:off x="755904" y="623620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3D59"/>
                </a:solidFill>
              </a:rPr>
              <a:t>Información comercial → progreso genético relevante</a:t>
            </a:r>
            <a:endParaRPr lang="en-US" sz="2400" dirty="0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71861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EA970-202A-6B1A-59EC-9D34D8038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9A976-F8F9-BE54-9269-A6C744640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42072"/>
            <a:ext cx="10991088" cy="1260000"/>
          </a:xfrm>
        </p:spPr>
        <p:txBody>
          <a:bodyPr>
            <a:normAutofit/>
          </a:bodyPr>
          <a:lstStyle/>
          <a:p>
            <a:r>
              <a:rPr lang="es-CL" sz="3200" noProof="0" dirty="0"/>
              <a:t>Una Acuicultura Competitiva Se Construye Conectando Las Piezas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9A3FAA4-081E-2591-B058-BFC938BA8E4F}"/>
              </a:ext>
            </a:extLst>
          </p:cNvPr>
          <p:cNvSpPr/>
          <p:nvPr/>
        </p:nvSpPr>
        <p:spPr>
          <a:xfrm>
            <a:off x="1188720" y="137160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36C75"/>
                </a:solidFill>
              </a:rPr>
              <a:t>Ninguna herramienta genera todo el valor por sí sola</a:t>
            </a:r>
            <a:endParaRPr lang="en-US" sz="14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4198C44-125C-60BC-CAB8-D6142A76DCDD}"/>
              </a:ext>
            </a:extLst>
          </p:cNvPr>
          <p:cNvSpPr/>
          <p:nvPr/>
        </p:nvSpPr>
        <p:spPr>
          <a:xfrm>
            <a:off x="685800" y="1965960"/>
            <a:ext cx="3255264" cy="1993392"/>
          </a:xfrm>
          <a:prstGeom prst="roundRect">
            <a:avLst>
              <a:gd name="adj" fmla="val 3211"/>
            </a:avLst>
          </a:prstGeom>
          <a:solidFill>
            <a:srgbClr val="E9F5F8"/>
          </a:solidFill>
          <a:ln w="19050">
            <a:solidFill>
              <a:srgbClr val="0786B6"/>
            </a:solidFill>
            <a:prstDash val="solid"/>
          </a:ln>
          <a:effectLst>
            <a:outerShdw blurRad="12700" dist="5080" dir="2700000" algn="bl" rotWithShape="0">
              <a:srgbClr val="58747D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BDF10B4D-7FEB-7492-EF14-4B4F3C327159}"/>
              </a:ext>
            </a:extLst>
          </p:cNvPr>
          <p:cNvSpPr/>
          <p:nvPr/>
        </p:nvSpPr>
        <p:spPr>
          <a:xfrm>
            <a:off x="1911096" y="2221992"/>
            <a:ext cx="786384" cy="786384"/>
          </a:xfrm>
          <a:prstGeom prst="ellipse">
            <a:avLst/>
          </a:prstGeom>
          <a:solidFill>
            <a:srgbClr val="0786B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9D220D5-F64A-D373-9162-19626339FF8D}"/>
              </a:ext>
            </a:extLst>
          </p:cNvPr>
          <p:cNvSpPr/>
          <p:nvPr/>
        </p:nvSpPr>
        <p:spPr>
          <a:xfrm>
            <a:off x="914400" y="3163824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D59"/>
                </a:solidFill>
              </a:rPr>
              <a:t>GENÉTICA</a:t>
            </a:r>
            <a:endParaRPr lang="en-US" sz="15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FA23A81-ABBF-7FB4-1EF0-CD50928D6876}"/>
              </a:ext>
            </a:extLst>
          </p:cNvPr>
          <p:cNvSpPr/>
          <p:nvPr/>
        </p:nvSpPr>
        <p:spPr>
          <a:xfrm>
            <a:off x="996696" y="3511296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83944"/>
                </a:solidFill>
              </a:rPr>
              <a:t>Aporta progreso acumulativo</a:t>
            </a:r>
            <a:endParaRPr lang="en-US" sz="122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BF24878-0866-FA62-A275-7E91787FC443}"/>
              </a:ext>
            </a:extLst>
          </p:cNvPr>
          <p:cNvSpPr/>
          <p:nvPr/>
        </p:nvSpPr>
        <p:spPr>
          <a:xfrm>
            <a:off x="4005072" y="2660904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786B6"/>
                </a:solidFill>
              </a:rPr>
              <a:t>+</a:t>
            </a:r>
            <a:endParaRPr lang="en-US" sz="2800" dirty="0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A82A4C3A-770F-3F7E-6028-8CD81940B9F5}"/>
              </a:ext>
            </a:extLst>
          </p:cNvPr>
          <p:cNvSpPr/>
          <p:nvPr/>
        </p:nvSpPr>
        <p:spPr>
          <a:xfrm>
            <a:off x="4462272" y="1965960"/>
            <a:ext cx="3255264" cy="1993392"/>
          </a:xfrm>
          <a:prstGeom prst="roundRect">
            <a:avLst>
              <a:gd name="adj" fmla="val 3211"/>
            </a:avLst>
          </a:prstGeom>
          <a:solidFill>
            <a:srgbClr val="EFF7E1"/>
          </a:solidFill>
          <a:ln w="19050">
            <a:solidFill>
              <a:srgbClr val="93C01F"/>
            </a:solidFill>
            <a:prstDash val="solid"/>
          </a:ln>
          <a:effectLst>
            <a:outerShdw blurRad="12700" dist="5080" dir="2700000" algn="bl" rotWithShape="0">
              <a:srgbClr val="58747D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56F1AA12-E427-35AF-786A-776A7DFD7113}"/>
              </a:ext>
            </a:extLst>
          </p:cNvPr>
          <p:cNvSpPr/>
          <p:nvPr/>
        </p:nvSpPr>
        <p:spPr>
          <a:xfrm>
            <a:off x="5687568" y="2221992"/>
            <a:ext cx="786384" cy="786384"/>
          </a:xfrm>
          <a:prstGeom prst="ellipse">
            <a:avLst/>
          </a:prstGeom>
          <a:solidFill>
            <a:srgbClr val="93C01F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D02F7BA9-C6A3-DF62-3D4E-C0904D109D0C}"/>
              </a:ext>
            </a:extLst>
          </p:cNvPr>
          <p:cNvSpPr/>
          <p:nvPr/>
        </p:nvSpPr>
        <p:spPr>
          <a:xfrm>
            <a:off x="4690872" y="3163824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D59"/>
                </a:solidFill>
              </a:rPr>
              <a:t>PROCESOS PRODUCTIVOS</a:t>
            </a:r>
            <a:endParaRPr lang="en-US" sz="15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21E92B00-AE36-702A-CDB8-32E8DF9CB45C}"/>
              </a:ext>
            </a:extLst>
          </p:cNvPr>
          <p:cNvSpPr/>
          <p:nvPr/>
        </p:nvSpPr>
        <p:spPr>
          <a:xfrm>
            <a:off x="4773168" y="3511296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83944"/>
                </a:solidFill>
              </a:rPr>
              <a:t>Permiten expresar el potencial</a:t>
            </a:r>
            <a:endParaRPr lang="en-US" sz="122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9ADC6F21-08C8-270F-5A0C-05619EB6300C}"/>
              </a:ext>
            </a:extLst>
          </p:cNvPr>
          <p:cNvSpPr/>
          <p:nvPr/>
        </p:nvSpPr>
        <p:spPr>
          <a:xfrm>
            <a:off x="7781544" y="2660904"/>
            <a:ext cx="411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786B6"/>
                </a:solidFill>
              </a:rPr>
              <a:t>+</a:t>
            </a:r>
            <a:endParaRPr lang="en-US" sz="2800" dirty="0"/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99D4E8F3-EF63-045A-4C55-E70ABF6A9695}"/>
              </a:ext>
            </a:extLst>
          </p:cNvPr>
          <p:cNvSpPr/>
          <p:nvPr/>
        </p:nvSpPr>
        <p:spPr>
          <a:xfrm>
            <a:off x="8238744" y="1965960"/>
            <a:ext cx="3255264" cy="1993392"/>
          </a:xfrm>
          <a:prstGeom prst="roundRect">
            <a:avLst>
              <a:gd name="adj" fmla="val 3211"/>
            </a:avLst>
          </a:prstGeom>
          <a:solidFill>
            <a:srgbClr val="E7F4F2"/>
          </a:solidFill>
          <a:ln w="19050">
            <a:solidFill>
              <a:srgbClr val="00A0A8"/>
            </a:solidFill>
            <a:prstDash val="solid"/>
          </a:ln>
          <a:effectLst>
            <a:outerShdw blurRad="12700" dist="5080" dir="2700000" algn="bl" rotWithShape="0">
              <a:srgbClr val="58747D">
                <a:alpha val="12000"/>
              </a:srgbClr>
            </a:outerShdw>
          </a:effectLst>
        </p:spPr>
        <p:txBody>
          <a:bodyPr/>
          <a:lstStyle/>
          <a:p>
            <a:endParaRPr lang="es-CL"/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AA486E19-F2EB-0557-C478-DA76B1A154DB}"/>
              </a:ext>
            </a:extLst>
          </p:cNvPr>
          <p:cNvSpPr/>
          <p:nvPr/>
        </p:nvSpPr>
        <p:spPr>
          <a:xfrm>
            <a:off x="9464040" y="2221992"/>
            <a:ext cx="786384" cy="786384"/>
          </a:xfrm>
          <a:prstGeom prst="ellipse">
            <a:avLst/>
          </a:prstGeom>
          <a:solidFill>
            <a:srgbClr val="00A0A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28EB43B4-A7A3-F172-8380-856C4C3EA624}"/>
              </a:ext>
            </a:extLst>
          </p:cNvPr>
          <p:cNvSpPr/>
          <p:nvPr/>
        </p:nvSpPr>
        <p:spPr>
          <a:xfrm>
            <a:off x="9464040" y="2368296"/>
            <a:ext cx="786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$</a:t>
            </a:r>
            <a:endParaRPr lang="en-US" sz="1400" dirty="0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D37AD01A-A861-C1BF-0C0E-1FCDFB795C23}"/>
              </a:ext>
            </a:extLst>
          </p:cNvPr>
          <p:cNvSpPr/>
          <p:nvPr/>
        </p:nvSpPr>
        <p:spPr>
          <a:xfrm>
            <a:off x="8467344" y="3163824"/>
            <a:ext cx="2798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3D59"/>
                </a:solidFill>
              </a:rPr>
              <a:t>CADENA DE VALOR</a:t>
            </a:r>
            <a:endParaRPr lang="en-US" sz="1500" dirty="0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03A75A7D-64F4-1FE9-A6C4-6A2FC25E7236}"/>
              </a:ext>
            </a:extLst>
          </p:cNvPr>
          <p:cNvSpPr/>
          <p:nvPr/>
        </p:nvSpPr>
        <p:spPr>
          <a:xfrm>
            <a:off x="8549640" y="3511296"/>
            <a:ext cx="2633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dirty="0">
                <a:solidFill>
                  <a:srgbClr val="183944"/>
                </a:solidFill>
              </a:rPr>
              <a:t>Convierte el progreso en retorno</a:t>
            </a:r>
            <a:endParaRPr lang="en-US" sz="1220" dirty="0"/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1411F300-69F6-2682-631F-454487EFD383}"/>
              </a:ext>
            </a:extLst>
          </p:cNvPr>
          <p:cNvSpPr/>
          <p:nvPr/>
        </p:nvSpPr>
        <p:spPr>
          <a:xfrm rot="5400000">
            <a:off x="5806073" y="4215751"/>
            <a:ext cx="633598" cy="267105"/>
          </a:xfrm>
          <a:prstGeom prst="chevron">
            <a:avLst/>
          </a:prstGeom>
          <a:solidFill>
            <a:srgbClr val="93C01F"/>
          </a:solidFill>
          <a:ln w="12700">
            <a:solidFill>
              <a:srgbClr val="93C01F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39374AB7-F620-3DB1-AB8F-2A40421E2A62}"/>
              </a:ext>
            </a:extLst>
          </p:cNvPr>
          <p:cNvSpPr/>
          <p:nvPr/>
        </p:nvSpPr>
        <p:spPr>
          <a:xfrm>
            <a:off x="1874520" y="4709160"/>
            <a:ext cx="8412480" cy="822960"/>
          </a:xfrm>
          <a:prstGeom prst="roundRect">
            <a:avLst>
              <a:gd name="adj" fmla="val 6667"/>
            </a:avLst>
          </a:prstGeom>
          <a:solidFill>
            <a:srgbClr val="003D59"/>
          </a:solidFill>
          <a:ln w="12700">
            <a:solidFill>
              <a:srgbClr val="003D59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5C6238F6-8196-E1AA-E8C9-D431E185F1C5}"/>
              </a:ext>
            </a:extLst>
          </p:cNvPr>
          <p:cNvSpPr/>
          <p:nvPr/>
        </p:nvSpPr>
        <p:spPr>
          <a:xfrm>
            <a:off x="2148840" y="4974336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MEJOR GENÉTICA + MEJORES PROCESOS = MÁS VALOR POR PEZ</a:t>
            </a:r>
            <a:endParaRPr lang="en-US" sz="1900" dirty="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2D625CF3-02A0-7C07-3B07-C778C498AEA4}"/>
              </a:ext>
            </a:extLst>
          </p:cNvPr>
          <p:cNvSpPr/>
          <p:nvPr/>
        </p:nvSpPr>
        <p:spPr>
          <a:xfrm>
            <a:off x="1417320" y="5815584"/>
            <a:ext cx="9372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786B6"/>
                </a:solidFill>
              </a:rPr>
              <a:t>Colaboración para una acuicultura más resiliente, sostenible y competitiva</a:t>
            </a:r>
            <a:endParaRPr lang="en-US" sz="1550" dirty="0"/>
          </a:p>
        </p:txBody>
      </p:sp>
      <p:pic>
        <p:nvPicPr>
          <p:cNvPr id="31" name="Imagen 30" descr="Icono&#10;&#10;El contenido generado por IA puede ser incorrecto.">
            <a:extLst>
              <a:ext uri="{FF2B5EF4-FFF2-40B4-BE49-F238E27FC236}">
                <a16:creationId xmlns:a16="http://schemas.microsoft.com/office/drawing/2014/main" id="{6E4ADD17-53D5-57F1-CB86-5EBDF8BFCA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51949" y="2103120"/>
            <a:ext cx="1033734" cy="1024128"/>
          </a:xfrm>
          <a:prstGeom prst="rect">
            <a:avLst/>
          </a:prstGeom>
        </p:spPr>
      </p:pic>
      <p:pic>
        <p:nvPicPr>
          <p:cNvPr id="35" name="Imagen 34" descr="Icono&#10;&#10;El contenido generado por IA puede ser incorrecto.">
            <a:extLst>
              <a:ext uri="{FF2B5EF4-FFF2-40B4-BE49-F238E27FC236}">
                <a16:creationId xmlns:a16="http://schemas.microsoft.com/office/drawing/2014/main" id="{9BB992F1-0397-D41E-F049-3B267CC82E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10249" y="1889162"/>
            <a:ext cx="1081006" cy="1274662"/>
          </a:xfrm>
          <a:prstGeom prst="rect">
            <a:avLst/>
          </a:prstGeom>
        </p:spPr>
      </p:pic>
      <p:pic>
        <p:nvPicPr>
          <p:cNvPr id="37" name="Imagen 36" descr="Icono&#10;&#10;El contenido generado por IA puede ser incorrecto.">
            <a:extLst>
              <a:ext uri="{FF2B5EF4-FFF2-40B4-BE49-F238E27FC236}">
                <a16:creationId xmlns:a16="http://schemas.microsoft.com/office/drawing/2014/main" id="{DCEB673F-3B34-1DDA-5FE4-1E87E2ED1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85"/>
          <a:stretch>
            <a:fillRect/>
          </a:stretch>
        </p:blipFill>
        <p:spPr>
          <a:xfrm>
            <a:off x="9234244" y="1898183"/>
            <a:ext cx="1264264" cy="1310116"/>
          </a:xfrm>
          <a:prstGeom prst="rect">
            <a:avLst/>
          </a:prstGeom>
        </p:spPr>
      </p:pic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17314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66200"/>
            <a:ext cx="2657354" cy="1325563"/>
          </a:xfrm>
        </p:spPr>
        <p:txBody>
          <a:bodyPr>
            <a:noAutofit/>
          </a:bodyPr>
          <a:lstStyle/>
          <a:p>
            <a:pPr algn="ctr"/>
            <a:br>
              <a:rPr lang="en-US" sz="3200" b="1" dirty="0">
                <a:solidFill>
                  <a:srgbClr val="0786B6"/>
                </a:solidFill>
              </a:rPr>
            </a:br>
            <a:br>
              <a:rPr lang="en-US" sz="3200" b="1" dirty="0">
                <a:solidFill>
                  <a:srgbClr val="0786B6"/>
                </a:solidFill>
              </a:rPr>
            </a:br>
            <a:r>
              <a:rPr lang="en-US" sz="3200" b="1" dirty="0" err="1">
                <a:solidFill>
                  <a:srgbClr val="0786B6"/>
                </a:solidFill>
              </a:rPr>
              <a:t>Muchas</a:t>
            </a:r>
            <a:r>
              <a:rPr lang="en-US" sz="3200" b="1" dirty="0">
                <a:solidFill>
                  <a:srgbClr val="0786B6"/>
                </a:solidFill>
              </a:rPr>
              <a:t> gracias</a:t>
            </a:r>
            <a:endParaRPr lang="en-US" sz="3200" dirty="0"/>
          </a:p>
        </p:txBody>
      </p:sp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27676748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4060108704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4060108704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40601087040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40601087040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40601087040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85406011339483"/>
</p:tagLst>
</file>

<file path=ppt/theme/theme1.xml><?xml version="1.0" encoding="utf-8"?>
<a:theme xmlns:a="http://schemas.openxmlformats.org/drawingml/2006/main" name="One HG">
  <a:themeElements>
    <a:clrScheme name="One HG">
      <a:dk1>
        <a:srgbClr val="000000"/>
      </a:dk1>
      <a:lt1>
        <a:srgbClr val="FFFFFF"/>
      </a:lt1>
      <a:dk2>
        <a:srgbClr val="0082BA"/>
      </a:dk2>
      <a:lt2>
        <a:srgbClr val="99C525"/>
      </a:lt2>
      <a:accent1>
        <a:srgbClr val="99C525"/>
      </a:accent1>
      <a:accent2>
        <a:srgbClr val="003A63"/>
      </a:accent2>
      <a:accent3>
        <a:srgbClr val="0082BA"/>
      </a:accent3>
      <a:accent4>
        <a:srgbClr val="34B78F"/>
      </a:accent4>
      <a:accent5>
        <a:srgbClr val="9A3324"/>
      </a:accent5>
      <a:accent6>
        <a:srgbClr val="E5554F"/>
      </a:accent6>
      <a:hlink>
        <a:srgbClr val="002060"/>
      </a:hlink>
      <a:folHlink>
        <a:srgbClr val="00618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ne HG" id="{DA18858A-3387-41A1-9718-8C92C3850556}" vid="{EC50E743-43C6-4B1A-BA92-DDFB0C3330B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1207975787754422296","enableDocumentContentUpdater":false,"version":"2.0"}]]></TemplafySlideTemplateConfiguratio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TemplafySlideFormConfiguration><![CDATA[{"formFields":[],"formDataEntries":[]}]]></TemplafySlideFormConfiguration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AA90A34D23CD4C8B58A2BC27EDBDDE" ma:contentTypeVersion="0" ma:contentTypeDescription="Create a new document." ma:contentTypeScope="" ma:versionID="ba7f25108e1c091507eb1671341a124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TemplafySlideTemplateConfiguration><![CDATA[{"slideVersion":1,"isValidatorEnabled":false,"isLocked":false,"elementsMetadata":[],"slideId":"1207975787754422278","enableDocumentContentUpdater":false,"version":"2.0"}]]></TemplafySlideTemplateConfiguration>
</file>

<file path=customXml/item7.xml><?xml version="1.0" encoding="utf-8"?>
<TemplafyTemplateConfiguration><![CDATA[{"elementsMetadata":[],"transformationConfigurations":[],"templateName":"Hendrix Genetics Template","templateDescription":"","enableDocumentContentUpdater":false,"version":"2.0"}]]></TemplafyTemplateConfiguration>
</file>

<file path=customXml/item8.xml><?xml version="1.0" encoding="utf-8"?>
<TemplafySlideTemplateConfiguration><![CDATA[{"slideVersion":1,"isValidatorEnabled":false,"isLocked":false,"elementsMetadata":[],"slideId":"1207975787754422278","enableDocumentContentUpdater":false,"version":"2.0"}]]></TemplafySlideTemplateConfiguration>
</file>

<file path=customXml/item9.xml><?xml version="1.0" encoding="utf-8"?>
<TemplafySlideTemplateConfiguration><![CDATA[{"slideVersion":1,"isValidatorEnabled":false,"isLocked":false,"elementsMetadata":[],"slideId":"1207975787754422278","enableDocumentContentUpdater":false,"version":"2.0"}]]></TemplafySlideTemplateConfiguration>
</file>

<file path=customXml/item10.xml><?xml version="1.0" encoding="utf-8"?>
<TemplafySlideFormConfiguration><![CDATA[{"formFields":[],"formDataEntries":[]}]]></TemplafySlideFormConfiguration>
</file>

<file path=customXml/item11.xml><?xml version="1.0" encoding="utf-8"?>
<TemplafySlideTemplateConfiguration><![CDATA[{"slideVersion":1,"isValidatorEnabled":false,"isLocked":false,"elementsMetadata":[],"slideId":"1207975787754422272","enableDocumentContentUpdater":false,"version":"2.0"}]]></TemplafySlideTemplateConfiguration>
</file>

<file path=customXml/item12.xml><?xml version="1.0" encoding="utf-8"?>
<TemplafySlideTemplateConfiguration><![CDATA[{"slideVersion":1,"isValidatorEnabled":false,"isLocked":false,"elementsMetadata":[],"slideId":"1207975787754422278","enableDocumentContentUpdater":false,"version":"2.0"}]]></TemplafySlideTemplateConfiguration>
</file>

<file path=customXml/item13.xml><?xml version="1.0" encoding="utf-8"?>
<TemplafySlideFormConfiguration><![CDATA[{"formFields":[],"formDataEntries":[]}]]></TemplafySlideFormConfiguration>
</file>

<file path=customXml/item14.xml><?xml version="1.0" encoding="utf-8"?>
<TemplafySlideFormConfiguration><![CDATA[{"formFields":[],"formDataEntries":[]}]]></TemplafySlideFormConfiguration>
</file>

<file path=customXml/item15.xml><?xml version="1.0" encoding="utf-8"?>
<TemplafySlideTemplateConfiguration><![CDATA[{"slideVersion":1,"isValidatorEnabled":false,"isLocked":false,"elementsMetadata":[],"slideId":"1207975787754422273","enableDocumentContentUpdater":false,"version":"2.0"}]]></TemplafySlideTemplateConfiguration>
</file>

<file path=customXml/item16.xml><?xml version="1.0" encoding="utf-8"?>
<TemplafySlideFormConfiguration><![CDATA[{"formFields":[],"formDataEntries":[]}]]></TemplafySlideFormConfiguration>
</file>

<file path=customXml/item17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18.xml><?xml version="1.0" encoding="utf-8"?>
<TemplafySlideFormConfiguration><![CDATA[{"formFields":[],"formDataEntries":[]}]]></TemplafySlideFormConfiguration>
</file>

<file path=customXml/item19.xml><?xml version="1.0" encoding="utf-8"?>
<TemplafyFormConfiguration><![CDATA[{"formFields":[],"formDataEntries":[]}]]></TemplafyFormConfiguration>
</file>

<file path=customXml/itemProps1.xml><?xml version="1.0" encoding="utf-8"?>
<ds:datastoreItem xmlns:ds="http://schemas.openxmlformats.org/officeDocument/2006/customXml" ds:itemID="{83E919C2-4F0D-4DF7-928A-E1358D404B9A}">
  <ds:schemaRefs/>
</ds:datastoreItem>
</file>

<file path=customXml/itemProps2.xml><?xml version="1.0" encoding="utf-8"?>
<ds:datastoreItem xmlns:ds="http://schemas.openxmlformats.org/officeDocument/2006/customXml" ds:itemID="{43B24684-4A0F-4011-99E3-4A531B50E38C}">
  <ds:schemaRefs/>
</ds:datastoreItem>
</file>

<file path=customXml/itemProps3.xml><?xml version="1.0" encoding="utf-8"?>
<ds:datastoreItem xmlns:ds="http://schemas.openxmlformats.org/officeDocument/2006/customXml" ds:itemID="{90D83D02-E004-468E-A3F2-8DC815B1B92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FBEECDC-41C2-44F9-8329-4A0E44E56061}">
  <ds:schemaRefs/>
</ds:datastoreItem>
</file>

<file path=customXml/itemProps5.xml><?xml version="1.0" encoding="utf-8"?>
<ds:datastoreItem xmlns:ds="http://schemas.openxmlformats.org/officeDocument/2006/customXml" ds:itemID="{F118C2F5-9483-43A7-8A10-35DC7EBE33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6.xml><?xml version="1.0" encoding="utf-8"?>
<ds:datastoreItem xmlns:ds="http://schemas.openxmlformats.org/officeDocument/2006/customXml" ds:itemID="{90E49A69-7C9F-4B91-85DB-E0524150688B}">
  <ds:schemaRefs/>
</ds:datastoreItem>
</file>

<file path=customXml/itemProps7.xml><?xml version="1.0" encoding="utf-8"?>
<ds:datastoreItem xmlns:ds="http://schemas.openxmlformats.org/officeDocument/2006/customXml" ds:itemID="{99810DD8-5E1C-49F7-B8C1-A3D20896F0F7}">
  <ds:schemaRefs/>
</ds:datastoreItem>
</file>

<file path=customXml/itemProps8.xml><?xml version="1.0" encoding="utf-8"?>
<ds:datastoreItem xmlns:ds="http://schemas.openxmlformats.org/officeDocument/2006/customXml" ds:itemID="{34446952-2C7E-40DC-8BE7-500F530E8A8A}">
  <ds:schemaRefs/>
</ds:datastoreItem>
</file>

<file path=customXml/itemProps9.xml><?xml version="1.0" encoding="utf-8"?>
<ds:datastoreItem xmlns:ds="http://schemas.openxmlformats.org/officeDocument/2006/customXml" ds:itemID="{F2C137B4-38DB-4C39-9FA0-C3C1BADC88E4}">
  <ds:schemaRefs/>
</ds:datastoreItem>
</file>

<file path=customXml/itemProps10.xml><?xml version="1.0" encoding="utf-8"?>
<ds:datastoreItem xmlns:ds="http://schemas.openxmlformats.org/officeDocument/2006/customXml" ds:itemID="{7CBB169A-0D2D-49FA-BEE5-53B8E2B4A054}">
  <ds:schemaRefs/>
</ds:datastoreItem>
</file>

<file path=customXml/itemProps11.xml><?xml version="1.0" encoding="utf-8"?>
<ds:datastoreItem xmlns:ds="http://schemas.openxmlformats.org/officeDocument/2006/customXml" ds:itemID="{F22DE5A0-AA1C-4D4C-8DC2-DAF765C5480F}">
  <ds:schemaRefs/>
</ds:datastoreItem>
</file>

<file path=customXml/itemProps12.xml><?xml version="1.0" encoding="utf-8"?>
<ds:datastoreItem xmlns:ds="http://schemas.openxmlformats.org/officeDocument/2006/customXml" ds:itemID="{F16F64DD-355A-4E43-9BA9-E5F8F6CDF503}">
  <ds:schemaRefs/>
</ds:datastoreItem>
</file>

<file path=customXml/itemProps13.xml><?xml version="1.0" encoding="utf-8"?>
<ds:datastoreItem xmlns:ds="http://schemas.openxmlformats.org/officeDocument/2006/customXml" ds:itemID="{D1C00E6A-DCC3-4D1F-A6A4-34BE68A02A27}">
  <ds:schemaRefs/>
</ds:datastoreItem>
</file>

<file path=customXml/itemProps14.xml><?xml version="1.0" encoding="utf-8"?>
<ds:datastoreItem xmlns:ds="http://schemas.openxmlformats.org/officeDocument/2006/customXml" ds:itemID="{F93B8CEB-F008-4EC0-BE4E-20854FA2149F}">
  <ds:schemaRefs/>
</ds:datastoreItem>
</file>

<file path=customXml/itemProps15.xml><?xml version="1.0" encoding="utf-8"?>
<ds:datastoreItem xmlns:ds="http://schemas.openxmlformats.org/officeDocument/2006/customXml" ds:itemID="{C3DBB97C-39B1-48CB-9327-198352F214E4}">
  <ds:schemaRefs/>
</ds:datastoreItem>
</file>

<file path=customXml/itemProps16.xml><?xml version="1.0" encoding="utf-8"?>
<ds:datastoreItem xmlns:ds="http://schemas.openxmlformats.org/officeDocument/2006/customXml" ds:itemID="{689150EC-5DE6-4DCC-8255-E435543DE54C}">
  <ds:schemaRefs/>
</ds:datastoreItem>
</file>

<file path=customXml/itemProps17.xml><?xml version="1.0" encoding="utf-8"?>
<ds:datastoreItem xmlns:ds="http://schemas.openxmlformats.org/officeDocument/2006/customXml" ds:itemID="{C4A410CA-282D-42C4-A109-63DFB21F32CB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18.xml><?xml version="1.0" encoding="utf-8"?>
<ds:datastoreItem xmlns:ds="http://schemas.openxmlformats.org/officeDocument/2006/customXml" ds:itemID="{77623E5F-6410-47A0-8F0F-7CEB26AD7152}">
  <ds:schemaRefs/>
</ds:datastoreItem>
</file>

<file path=customXml/itemProps19.xml><?xml version="1.0" encoding="utf-8"?>
<ds:datastoreItem xmlns:ds="http://schemas.openxmlformats.org/officeDocument/2006/customXml" ds:itemID="{58D5D6A0-B551-4A56-A54B-4FDCAE0A856B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</TotalTime>
  <Words>404</Words>
  <Application>Microsoft Office PowerPoint</Application>
  <PresentationFormat>Panorámica</PresentationFormat>
  <Paragraphs>96</Paragraphs>
  <Slides>8</Slides>
  <Notes>0</Notes>
  <HiddenSlides>1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One HG</vt:lpstr>
      <vt:lpstr>Mejoramiento Genético Como Motor De Competitividad En Acuicultura</vt:lpstr>
      <vt:lpstr>La Competitividad Se Construye Como Un Sistema</vt:lpstr>
      <vt:lpstr>¿Qué Aporta La Genética Al Sistema?</vt:lpstr>
      <vt:lpstr>Mejoramiento Genético En Toda La Cadena De Valor</vt:lpstr>
      <vt:lpstr>Del Rasgo Biológico Al Resultado Económico</vt:lpstr>
      <vt:lpstr>El Progreso Genético Se Construye De Forma Multidisciplinaria</vt:lpstr>
      <vt:lpstr>Una Acuicultura Competitiva Se Construye Conectando Las Piezas</vt:lpstr>
      <vt:lpstr>  Muchas gracias</vt:lpstr>
    </vt:vector>
  </TitlesOfParts>
  <Company>Hendrix Genetics B.V.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powerpoint template</dc:title>
  <dc:subject>Corporate HG Template</dc:subject>
  <dc:creator>Marcel Huijsmans</dc:creator>
  <cp:keywords>HG Template;helix</cp:keywords>
  <cp:lastModifiedBy>Alejandro Rojas</cp:lastModifiedBy>
  <cp:revision>44</cp:revision>
  <dcterms:created xsi:type="dcterms:W3CDTF">2025-09-22T10:29:43Z</dcterms:created>
  <dcterms:modified xsi:type="dcterms:W3CDTF">2026-11-02T19:52:47Z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0x01010097AA90A34D23CD4C8B58A2BC27EDBDDE</vt:lpwstr>
  </property>
  <property fmtid="{D5CDD505-2E9C-101B-9397-08002B2CF9AE}" pid="3" name="TemplafyTimeStamp">
    <vt:lpwstr>2025-06-16T15:01:30</vt:lpwstr>
  </property>
  <property fmtid="{D5CDD505-2E9C-101B-9397-08002B2CF9AE}" pid="4" name="TemplafyTenantId">
    <vt:lpwstr>hendrixgenetics</vt:lpwstr>
  </property>
  <property fmtid="{D5CDD505-2E9C-101B-9397-08002B2CF9AE}" pid="5" name="TemplafyTemplateId">
    <vt:lpwstr>1207975778702327810</vt:lpwstr>
  </property>
  <property fmtid="{D5CDD505-2E9C-101B-9397-08002B2CF9AE}" pid="6" name="TemplafyUserProfileId">
    <vt:lpwstr>932614791375097880</vt:lpwstr>
  </property>
  <property fmtid="{D5CDD505-2E9C-101B-9397-08002B2CF9AE}" pid="7" name="TemplafyLanguageCode">
    <vt:lpwstr>es-ES</vt:lpwstr>
  </property>
  <property fmtid="{D5CDD505-2E9C-101B-9397-08002B2CF9AE}" pid="8" name="TemplafyFromBlank">
    <vt:bool>true</vt:bool>
  </property>
</Properties>
</file>