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355" r:id="rId5"/>
    <p:sldId id="356" r:id="rId6"/>
    <p:sldId id="357" r:id="rId7"/>
    <p:sldId id="358" r:id="rId8"/>
    <p:sldId id="359" r:id="rId9"/>
    <p:sldId id="370" r:id="rId10"/>
    <p:sldId id="361" r:id="rId11"/>
    <p:sldId id="362" r:id="rId12"/>
    <p:sldId id="363" r:id="rId13"/>
    <p:sldId id="364" r:id="rId14"/>
    <p:sldId id="365" r:id="rId15"/>
    <p:sldId id="366" r:id="rId16"/>
    <p:sldId id="385" r:id="rId17"/>
    <p:sldId id="369" r:id="rId1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5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20" autoAdjust="0"/>
    <p:restoredTop sz="96820" autoAdjust="0"/>
  </p:normalViewPr>
  <p:slideViewPr>
    <p:cSldViewPr snapToGrid="0">
      <p:cViewPr varScale="1">
        <p:scale>
          <a:sx n="77" d="100"/>
          <a:sy n="77" d="100"/>
        </p:scale>
        <p:origin x="4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BA547-C2DA-4355-AD52-F6F5A31D1268}" type="datetimeFigureOut">
              <a:rPr lang="es-CL" smtClean="0"/>
              <a:t>04-11-2026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C498E-A331-42AA-B952-92E6E6009FB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9568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la charla responde una pregunta: ¿el cumplimiento ambiental aporta a la excelencia operacional?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Abrir sin presentarse todavía, con una pregunta a la sala: “¿Quién recibió este año una fiscalización, una notificación o un requerimiento de información de la SMA?” Pedir que levanten la mano.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Idea fuerza: el cumplimiento ya es parte de la operación diaria, no solo del área legal.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Dejar la pregunta del título abierta: se responde al final.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“Para responderla, partamos por lo que está en juego.”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lo que está en juego es una de las principales fuentes de divisas del país.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US$6.552 M exportados en 2025: segundo producto de Chile, solo detrás del cobre.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6% de las exportaciones totales y 17% de las no mineras.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825.192 t exportadas, 5,5% más que en 2024: la industria sigue creciendo.</a:t>
            </a:r>
          </a:p>
          <a:p>
            <a:pPr marL="0" indent="0">
              <a:buNone/>
            </a:pPr>
            <a:r>
              <a:rPr lang="es-CL" b="1" dirty="0"/>
              <a:t>Idea fuerza:</a:t>
            </a:r>
            <a:r>
              <a:rPr lang="es-CL" dirty="0"/>
              <a:t> una industria de este tamaño, que opera en el borde costero, está bajo la mirada de la autoridad, las comunidades y los mercados.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“Y eso se refleja en la fiscalización.”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ninguna industria en Chile es más fiscalizada que la nuestra.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36,5% de todas las fiscalizaciones de la SMA en 2025 y 2026 fueron a pesca y acuicultura.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19.174 fiscalizaciones desde 2014; 2.141 solo en 2025, más de cinco al día.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263 centros de engorda notificados preventivamente en febrero de 2026: la SMA avisa antes de que termine el ciclo.</a:t>
            </a:r>
          </a:p>
          <a:p>
            <a:pPr marL="0" indent="0">
              <a:buNone/>
            </a:pPr>
            <a:r>
              <a:rPr lang="es-CL" b="1" dirty="0"/>
              <a:t>Idea fuerza:</a:t>
            </a:r>
            <a:r>
              <a:rPr lang="es-CL" dirty="0"/>
              <a:t> la industria no empeoró; la fiscalización se sistematizó y hoy acompaña todo el ciclo productivo.</a:t>
            </a:r>
          </a:p>
          <a:p>
            <a:pPr marL="0" indent="0">
              <a:buNone/>
            </a:pPr>
            <a:r>
              <a:rPr lang="es-CL" b="1" dirty="0"/>
              <a:t>Si preguntan:</a:t>
            </a:r>
            <a:r>
              <a:rPr lang="es-CL" dirty="0"/>
              <a:t> en 2024 el segundo rubro más fiscalizado (equipamiento) llegó al 16%. La cifra es consistente con el 36% citado en Puerto Varas (mayo 2026).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“¿Y cómo terminan todas esas fiscalizaciones?”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la industria responde; cuando detecta y corrige a tiempo, el sistema funciona.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19.174 fiscalizaciones y 326 procesos sancionatorios: el 98% de las fiscalizaciones termina sin cargos.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De los 326 procesos: 192 con programa de cumplimiento (96 ejecutados con éxito y 96 en ejecución), 93 en curso, 30 sanciones y 11 absueltos o archivados.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6 de cada 10 procesos se resuelven corrigiendo.</a:t>
            </a:r>
          </a:p>
          <a:p>
            <a:pPr marL="0" indent="0">
              <a:buNone/>
            </a:pPr>
            <a:r>
              <a:rPr lang="es-CL" b="1" dirty="0"/>
              <a:t>Idea fuerza:</a:t>
            </a:r>
            <a:r>
              <a:rPr lang="es-CL" dirty="0"/>
              <a:t> el cumplimiento, además de una obligación, puede ser una herramienta de gestión.</a:t>
            </a:r>
          </a:p>
          <a:p>
            <a:pPr marL="0" indent="0">
              <a:buNone/>
            </a:pPr>
            <a:r>
              <a:rPr lang="es-CL" b="1" dirty="0"/>
              <a:t>Si preguntan:</a:t>
            </a:r>
            <a:r>
              <a:rPr lang="es-CL" dirty="0"/>
              <a:t> algunos procesos nacen de denuncias y no de fiscalizaciones; la relación entre ambas cifras es de orden de magnitud. Los 93 en curso aún pueden terminar en programa de cumplimiento o en otro estado.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“Este buen desempeño no baja la presión. La conversación pública va en otra dirección.”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la presión regulatoria ya está instalada en la conversación pública y suma un frente sectorial.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Lo más reciente (6 oct. 2026): Directemar pone en consulta un sistema de gestión de seguridad y prevención de la contaminación, con auditoría anual, y una nueva lista de chequeo para inspecciones desde el 1 de enero de 2027.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Recorrer la línea de tiempo, rápido: enero, El Mercurio (cerca de la mitad de las supervisiones); febrero, 263 centros notificados; mayo, panel de expertos en Aqua; septiembre, la SMA anuncia una nueva etapa para la salmonicultura.</a:t>
            </a:r>
          </a:p>
          <a:p>
            <a:pPr marL="0" indent="0">
              <a:buNone/>
            </a:pPr>
            <a:r>
              <a:rPr lang="es-CL" b="1" dirty="0"/>
              <a:t>Idea fuerza:</a:t>
            </a:r>
            <a:r>
              <a:rPr lang="es-CL" dirty="0"/>
              <a:t> el cumplimiento ya no es solo ambiental; también es sectorial.</a:t>
            </a:r>
          </a:p>
          <a:p>
            <a:pPr marL="0" indent="0">
              <a:buNone/>
            </a:pPr>
            <a:r>
              <a:rPr lang="es-CL" b="1" dirty="0"/>
              <a:t>Si preguntan:</a:t>
            </a:r>
            <a:r>
              <a:rPr lang="es-CL" dirty="0"/>
              <a:t> según el borrador, cada centro solo podrá operar con el certificado vigente. La consulta de la lista de chequeo sigue abierta hasta el 5 de noviembre.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“La pregunta es qué viene ahora, con un superintendente nuevo.”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cambia el superintendente, no el foco: la salmonicultura sigue en la mira.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Emanuel Ibarra conoce la SMA desde adentro: fue su fiscal entre 2013 y 2023.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Sus cinco focos: minería, energía, salmonicultura, áridos y denuncias masivas.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Leer las dos citas en orden. Primero el reconocimiento: “la industria sí ha respondido”. Luego la advertencia: viene “una segunda etapa”, orientada a lo que aún no se ha fiscalizado.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Su plan tiene cuatro ejes. Destacar los dos que más impactan a la sala: procesos en 12 meses y control de la información que entregan los titulares.</a:t>
            </a:r>
          </a:p>
          <a:p>
            <a:pPr marL="0" indent="0">
              <a:buNone/>
            </a:pPr>
            <a:r>
              <a:rPr lang="es-CL" b="1" dirty="0"/>
              <a:t>Idea fuerza:</a:t>
            </a:r>
            <a:r>
              <a:rPr lang="es-CL" dirty="0"/>
              <a:t> el trabajo hecho cuenta, pero el foco se moverá hacia lo que todavía no se ha mirado.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“¿Qué significa esto en concreto para la industria?”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el cumplimiento se medirá cada vez más con datos y tecnología.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01 RILes en la mira: cerca de la mitad de las sanciones a pisciculturas se asocia a la norma de RILes.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02 Fiscalización automatizada: satélite, cruce con el SIFA de Sernapesca e informes que se generan solos. Lo que sigue es IA para acelerar expedientes.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03 Más certeza, menos margen: procesos en 12 meses, cruce de datos entre sistemas y una reforma a la LOSMA con más facultades para sancionar. Reportar información falsa o imprecisa también se sanciona.</a:t>
            </a:r>
          </a:p>
          <a:p>
            <a:pPr marL="0" indent="0">
              <a:buNone/>
            </a:pPr>
            <a:r>
              <a:rPr lang="es-CL" b="1" dirty="0"/>
              <a:t>Frase de cierre:</a:t>
            </a:r>
            <a:r>
              <a:rPr lang="es-CL" dirty="0"/>
              <a:t> “Cada dato que la empresa reporta hoy puede ser contrastado mañana.”</a:t>
            </a:r>
          </a:p>
          <a:p>
            <a:pPr marL="0" indent="0">
              <a:buNone/>
            </a:pPr>
            <a:r>
              <a:rPr lang="es-CL" b="1" dirty="0"/>
              <a:t>Ejemplos si hay tiempo:</a:t>
            </a:r>
            <a:r>
              <a:rPr lang="es-CL" dirty="0"/>
              <a:t> en septiembre, una descarga 47 veces sobre el límite; recientemente, cargos de la SMA a por entregar información que no correspondía a la realidad.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“¿Y qué pasa cuando un dato no cuadra? Veamos las consecuencias.”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lo que pone en riesgo la operación son los dos últimos escalones de la escala de sanciones.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Escala de la LOSMA (arts. 38 y 39): amonestación por escrito para infracciones leves y multa de hasta 1.000, 5.000 o 10.000 UTA según gravedad.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Clausura temporal o definitiva y revocación de la RCA, ante infracciones graves y gravísimas.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Un centro clausurado o sin RCA no siembra ni cosecha: ahí se corta la continuidad operacional.</a:t>
            </a:r>
          </a:p>
          <a:p>
            <a:pPr marL="0" indent="0">
              <a:buNone/>
            </a:pPr>
            <a:r>
              <a:rPr lang="es-CL" b="1" dirty="0"/>
              <a:t>Idea fuerza:</a:t>
            </a:r>
            <a:r>
              <a:rPr lang="es-CL" dirty="0"/>
              <a:t> 6 de cada 10 procesos se resuelven corrigiendo; la escala existe, y también la oportunidad de no llegar a ella.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“Pero la SMA no necesita esperar una sanción para detener un centro.”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la SMA puede detener una operación en días, incluso antes de formular cargos.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Art. 48 de la LOSMA: seis medidas provisionales que el Superintendente puede ordenar. Tres paralizan: c) clausura temporal, parcial o total; d) detención del funcionamiento; e) suspensión temporal de la RCA.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Condiciones: buscan evitar un daño inminente al ambiente o la salud; duran hasta 30 días corridos, renovables; pueden dictarse antes de formular cargos.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Control: c), d) y e) exigen autorización del Tribunal Ambiental, que puede obtenerse por la vía más expedita, incluso telefónica.</a:t>
            </a:r>
          </a:p>
          <a:p>
            <a:pPr marL="0" indent="0">
              <a:buNone/>
            </a:pPr>
            <a:r>
              <a:rPr lang="es-CL" b="1" dirty="0"/>
              <a:t>Idea fuerza:</a:t>
            </a:r>
            <a:r>
              <a:rPr lang="es-CL" dirty="0"/>
              <a:t> la clausura o la revocación llegan al final del proceso; una medida provisional, en días. La prevención y la evidencia de cumplimiento son la mejor protección.</a:t>
            </a:r>
          </a:p>
          <a:p>
            <a:pPr marL="0" indent="0">
              <a:buNone/>
            </a:pPr>
            <a:r>
              <a:rPr lang="es-CL" b="1" dirty="0"/>
              <a:t>Si preguntan:</a:t>
            </a:r>
            <a:r>
              <a:rPr lang="es-CL" dirty="0"/>
              <a:t> el art. 3° letras g) y h) también permite suspender la RCA ante daño grave e inminente o efectos no previstos en la evaluación.</a:t>
            </a:r>
          </a:p>
          <a:p>
            <a:pPr marL="0" indent="0">
              <a:buNone/>
            </a:pPr>
            <a:r>
              <a:rPr lang="es-CL" b="1" dirty="0"/>
              <a:t>Antes de presentar:</a:t>
            </a:r>
            <a:r>
              <a:rPr lang="es-CL" dirty="0"/>
              <a:t> confirmar el texto vigente en LeyChile, considerando la reforma a la LOSMA en discusión.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“Con esto, volvamos a la pregunta del inicio.”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respuesta a la pregunta del título: sí, y la excelencia operacional parte por el cumplimiento normativo.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La pregunta de fondo: ¿cómo aseguramos la continuidad operacional?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01 Temas críticos a gestionar: producción, residuos industriales líquidos, olores y ruidos.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02 Un cumplimiento demostrable reduce el riesgo de sanción y permite resolver hallazgos con medidas propias.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03 Un desempeño ambiental verificable genera confianza en comunidades, autoridades y mercados.</a:t>
            </a:r>
          </a:p>
          <a:p>
            <a:pPr marL="0" indent="0">
              <a:buNone/>
            </a:pPr>
            <a:r>
              <a:rPr lang="es-CL" b="1" dirty="0"/>
              <a:t>Frase de cierre:</a:t>
            </a:r>
            <a:r>
              <a:rPr lang="es-CL" dirty="0"/>
              <a:t> “Cumplimiento normativo gestionado con la misma disciplina que la producción.”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“Para lograrlo se necesitan dos cosas: buenos instrumentos y buena gestión. Partamos por los instrumentos.”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el cumplimiento empieza antes de la fiscalización, en cómo se diseñan los instrumentos.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Leer de izquierda a derecha: el sector productivo conoce la operación; la autoridad define y fiscaliza.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Un diálogo temprano, técnico y con datos compartidos produce instrumentos sólidos: RCA, normas y guías claras, medibles y cumplibles.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Resultado: un cumplimiento más fácil de lograr y de demostrar.</a:t>
            </a:r>
          </a:p>
          <a:p>
            <a:pPr marL="0" indent="0">
              <a:buNone/>
            </a:pPr>
            <a:r>
              <a:rPr lang="es-CL" b="1" dirty="0"/>
              <a:t>Ejemplo:</a:t>
            </a:r>
            <a:r>
              <a:rPr lang="es-CL" dirty="0"/>
              <a:t> una RCA ambigua genera interpretaciones distintas entre titular y fiscalizador, y termina en hallazgos y procesos que nadie buscaba.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“Esa tarea es de la industria y de la autoridad. Ahora, lo que depende de cada empresa.”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el cumplimiento es responsabilidad de toda la compañía y de su cadena de proveedores.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No leer las seis. Destacar tres: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01 Compromisos mapeados: cada obligación con actividad, responsable, plazo y evidencia.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03 Datos trazables: reportes consistentes, incluidos los de laboratorios. Conecta con “cada dato puede ser contrastado mañana”.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06 Corrección anticipada: ante un hallazgo, corregir temprano. Es lo que explica que 6 de cada 10 procesos se resuelvan corrigiendo.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Mencionar de pasada: proveedores críticos (transporte, disposición final), seguimiento ambiental en tiempo y forma, y auditorías internas y simulacros.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“Volvamos a la pregunta con la que partimos.”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la excelencia operacional de la industria, y con ella su continuidad, depende de dos cosas.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Recapitular en una frase: la SMA fiscaliza más y con datos; una sanción puede llegar a revocar la RCA y una medida provisional puede detener un centro en días.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1. Mejores instrumentos de gestión ambiental, alineados con la realidad operacional y construidos con diálogo público-privado.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2. Gestionar el cumplimiento con disciplina y de manera preventiva, en toda la compañía y su cadena de proveedores.</a:t>
            </a:r>
          </a:p>
          <a:p>
            <a:pPr marL="0" indent="0">
              <a:buNone/>
            </a:pPr>
            <a:r>
              <a:rPr lang="es-CL" b="1" dirty="0"/>
              <a:t>Frase final:</a:t>
            </a:r>
            <a:r>
              <a:rPr lang="es-CL" dirty="0"/>
              <a:t> “El cumplimiento ambiental es la base de la excelencia operacional y de la continuidad de la industria.” Muchas gracias.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6669B-A8A4-A0C8-A49B-D8F22F8B7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12C7ED-6DF7-8334-AEF7-5909F1D938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F7507C-0960-4FE9-2A61-5C1014693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/>
              <a:t>Mensaje:</a:t>
            </a:r>
            <a:r>
              <a:rPr lang="es-CL" dirty="0"/>
              <a:t> la charla responde una pregunta: ¿el cumplimiento ambiental aporta a la excelencia operacional?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Abrir sin presentarse todavía, con una pregunta a la sala: “¿Quién recibió este año una fiscalización, una notificación o un requerimiento de información de la SMA?” Pedir que levanten la mano.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Idea fuerza: el cumplimiento ya es parte de la operación diaria, no solo del área legal.</a:t>
            </a:r>
          </a:p>
          <a:p>
            <a:pPr marL="228600" indent="-228600">
              <a:buFont typeface="Arial"/>
              <a:buChar char="•"/>
            </a:pPr>
            <a:r>
              <a:rPr lang="es-CL" dirty="0"/>
              <a:t>Dejar la pregunta del título abierta: se responde al final.</a:t>
            </a:r>
          </a:p>
          <a:p>
            <a:pPr marL="0" indent="0">
              <a:buNone/>
            </a:pPr>
            <a:r>
              <a:rPr lang="es-CL" b="1" dirty="0"/>
              <a:t>Puente:</a:t>
            </a:r>
            <a:r>
              <a:rPr lang="es-CL" dirty="0"/>
              <a:t> “Para responderla, partamos por lo que está en juego.”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4DD3E-E764-38D8-861D-2D489EC425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28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566400" cy="502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b="0" i="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Aptos" panose="020B0004020202020204" pitchFamily="34" charset="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935427"/>
            <a:ext cx="10566400" cy="4109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b="0" i="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Aptos" panose="020B0004020202020204" pitchFamily="34" charset="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566400" cy="502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3D3C3C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935427"/>
            <a:ext cx="10566400" cy="4109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3D3C3C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5AE7DEE-FED4-EC3B-857D-B85E6FB93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6" b="36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55455" y="1970060"/>
            <a:ext cx="50405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b="1" kern="0" spc="400" dirty="0">
                <a:solidFill>
                  <a:schemeClr val="bg1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6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6" name="Text 2"/>
          <p:cNvSpPr>
            <a:spLocks noGrp="1"/>
          </p:cNvSpPr>
          <p:nvPr>
            <p:ph type="title"/>
          </p:nvPr>
        </p:nvSpPr>
        <p:spPr>
          <a:xfrm>
            <a:off x="1055456" y="2413804"/>
            <a:ext cx="3884276" cy="1534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620"/>
              </a:lnSpc>
              <a:buNone/>
            </a:pPr>
            <a:r>
              <a:rPr lang="en-US" b="1" dirty="0">
                <a:solidFill>
                  <a:schemeClr val="bg1"/>
                </a:solidFill>
                <a:cs typeface="Urbanist" pitchFamily="34" charset="-120"/>
              </a:rPr>
              <a:t>Cumplimiento ambiental y </a:t>
            </a:r>
            <a:r>
              <a:rPr lang="en-US" b="1" dirty="0" err="1">
                <a:solidFill>
                  <a:schemeClr val="bg1"/>
                </a:solidFill>
                <a:cs typeface="Urbanist" pitchFamily="34" charset="-120"/>
              </a:rPr>
              <a:t>desafíos</a:t>
            </a:r>
            <a:r>
              <a:rPr lang="en-US" b="1" dirty="0">
                <a:solidFill>
                  <a:schemeClr val="bg1"/>
                </a:solidFill>
                <a:cs typeface="Urbanist" pitchFamily="34" charset="-120"/>
              </a:rPr>
              <a:t> </a:t>
            </a:r>
            <a:r>
              <a:rPr lang="en-US" b="1" dirty="0" err="1">
                <a:solidFill>
                  <a:schemeClr val="bg1"/>
                </a:solidFill>
                <a:cs typeface="Urbanist" pitchFamily="34" charset="-120"/>
              </a:rPr>
              <a:t>actuales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1055455" y="3891097"/>
            <a:ext cx="5040545" cy="5867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¿Un aporte a la excelencia operacional en la industria?</a:t>
            </a:r>
            <a:endParaRPr lang="en-US" sz="16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1055455" y="5041644"/>
            <a:ext cx="5040545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Patricio Walker Huyghe</a:t>
            </a:r>
            <a:endParaRPr lang="en-US" b="1" dirty="0">
              <a:latin typeface="Aptos" panose="020B0004020202020204" pitchFamily="34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1055455" y="5351471"/>
            <a:ext cx="5040545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Gerente General, ECOS Chile</a:t>
            </a:r>
            <a:endParaRPr lang="en-US" sz="14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CF2950F-984D-A88E-9BCC-9007F021E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3925" y="304801"/>
            <a:ext cx="1118301" cy="1228436"/>
          </a:xfrm>
          <a:prstGeom prst="rect">
            <a:avLst/>
          </a:prstGeom>
        </p:spPr>
      </p:pic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F98135F1-718A-7EBE-938F-EFD13C434193}"/>
              </a:ext>
            </a:extLst>
          </p:cNvPr>
          <p:cNvCxnSpPr>
            <a:cxnSpLocks/>
          </p:cNvCxnSpPr>
          <p:nvPr/>
        </p:nvCxnSpPr>
        <p:spPr>
          <a:xfrm>
            <a:off x="1055455" y="4682836"/>
            <a:ext cx="1179745" cy="0"/>
          </a:xfrm>
          <a:prstGeom prst="line">
            <a:avLst/>
          </a:prstGeom>
          <a:ln w="19050">
            <a:solidFill>
              <a:srgbClr val="00A5A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414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kern="0" spc="3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CONTEXTO</a:t>
            </a:r>
            <a:endParaRPr lang="en-US" sz="1600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0">
                <a:solidFill>
                  <a:srgbClr val="3D3C3C"/>
                </a:solidFill>
                <a:cs typeface="Urbanist" pitchFamily="34" charset="-120"/>
              </a:rPr>
              <a:t>El salmón, </a:t>
            </a:r>
            <a:r>
              <a:rPr lang="en-US" sz="3600" b="1" dirty="0" err="1">
                <a:solidFill>
                  <a:srgbClr val="3D3C3C"/>
                </a:solidFill>
                <a:cs typeface="Urbanist" pitchFamily="34" charset="-120"/>
              </a:rPr>
              <a:t>segundo producto exportado de Chile</a:t>
            </a:r>
            <a:endParaRPr lang="en-US" sz="3600" b="1" dirty="0"/>
          </a:p>
        </p:txBody>
      </p:sp>
      <p:sp>
        <p:nvSpPr>
          <p:cNvPr id="27" name="Text 21"/>
          <p:cNvSpPr/>
          <p:nvPr/>
        </p:nvSpPr>
        <p:spPr>
          <a:xfrm>
            <a:off x="812800" y="5787655"/>
            <a:ext cx="10883392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Fuente: Consejo del Salmón, Reporte Anual de Exportaciones 2025, con datos del Servicio Nacional de Aduanas (febrero 2026)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100" name="Cifra principal"/>
          <p:cNvSpPr/>
          <p:nvPr/>
        </p:nvSpPr>
        <p:spPr>
          <a:xfrm>
            <a:off x="812800" y="1811781"/>
            <a:ext cx="5207000" cy="3810000"/>
          </a:xfrm>
          <a:prstGeom prst="roundRect">
            <a:avLst>
              <a:gd name="adj" fmla="val 6000"/>
            </a:avLst>
          </a:prstGeom>
          <a:solidFill>
            <a:srgbClr val="EAF7F6"/>
          </a:solidFill>
          <a:ln>
            <a:noFill/>
          </a:ln>
        </p:spPr>
        <p:txBody>
          <a:bodyPr wrap="square" lIns="355600" tIns="304800" rIns="355600" bIns="304800" anchor="ctr">
            <a:noAutofit/>
          </a:bodyPr>
          <a:lstStyle/>
          <a:p>
            <a:pPr marL="0" indent="0" algn="l">
              <a:lnSpc>
                <a:spcPts val="6400"/>
              </a:lnSpc>
              <a:spcBef>
                <a:spcPts val="0"/>
              </a:spcBef>
              <a:buNone/>
            </a:pPr>
            <a:r>
              <a:rPr lang="es-CL" sz="60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US$6.552 M</a:t>
            </a:r>
          </a:p>
          <a:p>
            <a:pPr marL="0" indent="0" algn="l">
              <a:lnSpc>
                <a:spcPts val="2300"/>
              </a:lnSpc>
              <a:spcBef>
                <a:spcPts val="600"/>
              </a:spcBef>
              <a:buNone/>
            </a:pPr>
            <a:r>
              <a:rPr lang="es-CL" sz="1800" b="1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exportaciones de salmón chileno en 2025, solo detrás del cobre</a:t>
            </a:r>
          </a:p>
        </p:txBody>
      </p:sp>
      <p:sp>
        <p:nvSpPr>
          <p:cNvPr id="101" name="Dato 1"/>
          <p:cNvSpPr/>
          <p:nvPr/>
        </p:nvSpPr>
        <p:spPr>
          <a:xfrm>
            <a:off x="6223000" y="1811781"/>
            <a:ext cx="5156200" cy="1168400"/>
          </a:xfrm>
          <a:prstGeom prst="roundRect">
            <a:avLst>
              <a:gd name="adj" fmla="val 6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279400" tIns="127000" rIns="228600" bIns="127000" anchor="ctr">
            <a:noAutofit/>
          </a:bodyPr>
          <a:lstStyle/>
          <a:p>
            <a:pPr marL="0" indent="0" algn="l">
              <a:lnSpc>
                <a:spcPts val="3400"/>
              </a:lnSpc>
              <a:spcBef>
                <a:spcPts val="0"/>
              </a:spcBef>
              <a:buNone/>
            </a:pPr>
            <a:r>
              <a:rPr lang="es-CL" sz="3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6%</a:t>
            </a:r>
          </a:p>
          <a:p>
            <a:pPr marL="0" indent="0" algn="l">
              <a:lnSpc>
                <a:spcPts val="1900"/>
              </a:lnSpc>
              <a:spcBef>
                <a:spcPts val="200"/>
              </a:spcBef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de las exportaciones totales de Chile</a:t>
            </a:r>
          </a:p>
        </p:txBody>
      </p:sp>
      <p:sp>
        <p:nvSpPr>
          <p:cNvPr id="102" name="Dato 2"/>
          <p:cNvSpPr/>
          <p:nvPr/>
        </p:nvSpPr>
        <p:spPr>
          <a:xfrm>
            <a:off x="6223000" y="3132581"/>
            <a:ext cx="5156200" cy="1168400"/>
          </a:xfrm>
          <a:prstGeom prst="roundRect">
            <a:avLst>
              <a:gd name="adj" fmla="val 6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279400" tIns="127000" rIns="228600" bIns="127000" anchor="ctr">
            <a:noAutofit/>
          </a:bodyPr>
          <a:lstStyle/>
          <a:p>
            <a:pPr marL="0" indent="0" algn="l">
              <a:lnSpc>
                <a:spcPts val="3400"/>
              </a:lnSpc>
              <a:spcBef>
                <a:spcPts val="0"/>
              </a:spcBef>
              <a:buNone/>
            </a:pPr>
            <a:r>
              <a:rPr lang="es-CL" sz="3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17%</a:t>
            </a:r>
          </a:p>
          <a:p>
            <a:pPr marL="0" indent="0" algn="l">
              <a:lnSpc>
                <a:spcPts val="1900"/>
              </a:lnSpc>
              <a:spcBef>
                <a:spcPts val="200"/>
              </a:spcBef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de las exportaciones no mineras</a:t>
            </a:r>
          </a:p>
        </p:txBody>
      </p:sp>
      <p:sp>
        <p:nvSpPr>
          <p:cNvPr id="103" name="Dato 3"/>
          <p:cNvSpPr/>
          <p:nvPr/>
        </p:nvSpPr>
        <p:spPr>
          <a:xfrm>
            <a:off x="6223000" y="4453381"/>
            <a:ext cx="5156200" cy="1168400"/>
          </a:xfrm>
          <a:prstGeom prst="roundRect">
            <a:avLst>
              <a:gd name="adj" fmla="val 6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279400" tIns="127000" rIns="228600" bIns="127000" anchor="ctr">
            <a:noAutofit/>
          </a:bodyPr>
          <a:lstStyle/>
          <a:p>
            <a:pPr marL="0" indent="0" algn="l">
              <a:lnSpc>
                <a:spcPts val="3400"/>
              </a:lnSpc>
              <a:spcBef>
                <a:spcPts val="0"/>
              </a:spcBef>
              <a:buNone/>
            </a:pPr>
            <a:r>
              <a:rPr lang="es-CL" sz="3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825.192 t</a:t>
            </a:r>
          </a:p>
          <a:p>
            <a:pPr marL="0" indent="0" algn="l">
              <a:lnSpc>
                <a:spcPts val="1900"/>
              </a:lnSpc>
              <a:spcBef>
                <a:spcPts val="200"/>
              </a:spcBef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exportadas en 2025, 5,5% más que en 2024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8C7CE2-F8B6-5423-9956-3963DEFEF72E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r>
              <a:rPr lang="es-CL" sz="2000" b="1" dirty="0">
                <a:solidFill>
                  <a:srgbClr val="10ABA2"/>
                </a:solidFill>
                <a:latin typeface="Aptos" panose="020B0004020202020204" pitchFamily="34" charset="0"/>
              </a:rPr>
              <a:t>0</a:t>
            </a:r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2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D0179B05-5CA7-F29A-E5F2-A8FBB696F000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4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5A3D8EF-835D-D91D-086C-7E27070FE7CE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88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4739D8FE-1159-082D-D39B-B01E039D7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  <p:sp>
        <p:nvSpPr>
          <p:cNvPr id="8" name="Text 11">
            <a:extLst>
              <a:ext uri="{FF2B5EF4-FFF2-40B4-BE49-F238E27FC236}">
                <a16:creationId xmlns:a16="http://schemas.microsoft.com/office/drawing/2014/main" id="{607640EC-25D0-BE03-40B6-065010F23EB3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220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0">
                <a:solidFill>
                  <a:srgbClr val="3D3C3C"/>
                </a:solidFill>
                <a:cs typeface="Urbanist" pitchFamily="34" charset="-120"/>
              </a:rPr>
              <a:t>La industria </a:t>
            </a:r>
            <a:r>
              <a:rPr lang="en-US" sz="3600" b="1" dirty="0">
                <a:solidFill>
                  <a:srgbClr val="3D3C3C"/>
                </a:solidFill>
                <a:cs typeface="Urbanist" pitchFamily="34" charset="-120"/>
              </a:rPr>
              <a:t>más fiscalizada de Chile</a:t>
            </a:r>
            <a:endParaRPr lang="en-US" sz="3600" b="1" dirty="0"/>
          </a:p>
        </p:txBody>
      </p:sp>
      <p:pic>
        <p:nvPicPr>
          <p:cNvPr id="4" name="Image 0" descr="Gráfico circular: 36,5% de las fiscalizaciones de la SMA en 2025 y 2026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6800" y="2109529"/>
            <a:ext cx="2413000" cy="2413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30605" y="3011229"/>
            <a:ext cx="248539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4800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36,5%</a:t>
            </a:r>
            <a:endParaRPr lang="en-US" sz="4800" dirty="0">
              <a:latin typeface="Aptos" panose="020B00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964074" y="4674929"/>
            <a:ext cx="2618451" cy="745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ts val="1900"/>
              </a:lnSpc>
              <a:buNone/>
            </a:pP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de todas las fiscalizaciones de la SMA en 2025 y 2026 fueron a pesca y acuicultura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402282" y="3646229"/>
            <a:ext cx="6883400" cy="0"/>
          </a:xfrm>
          <a:prstGeom prst="line">
            <a:avLst/>
          </a:prstGeom>
          <a:noFill/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411807" y="2895341"/>
            <a:ext cx="387350" cy="3873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pic>
        <p:nvPicPr>
          <p:cNvPr id="9" name="Image 1" descr="Char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03882" y="2987416"/>
            <a:ext cx="203200" cy="203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011882" y="2716020"/>
            <a:ext cx="6462014" cy="5232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19.174</a:t>
            </a:r>
            <a:endParaRPr lang="en-US" sz="2800" b="1" dirty="0">
              <a:latin typeface="Aptos" panose="020B000402020202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5011882" y="3239233"/>
            <a:ext cx="6462014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fiscalizaciones a pesca y acuicultura desde 2014; 2.141 solo en 2025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4411807" y="4009700"/>
            <a:ext cx="387350" cy="3873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pic>
        <p:nvPicPr>
          <p:cNvPr id="13" name="Image 2" descr="PaperPlan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03882" y="4101775"/>
            <a:ext cx="203200" cy="2032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011882" y="3830379"/>
            <a:ext cx="6462014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263</a:t>
            </a:r>
            <a:endParaRPr lang="en-US" sz="2800" b="1" dirty="0">
              <a:latin typeface="Aptos" panose="020B0004020202020204" pitchFamily="34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5011882" y="4353593"/>
            <a:ext cx="6462014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centros de engorda notificados preventivamente en febrero de 2026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812800" y="5730280"/>
            <a:ext cx="9271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Fuentes: ECOSINFO Ambiental · SMA / InduAmbiente (feb. 2026)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2" name="Marcador de número de diapositiva 3">
            <a:extLst>
              <a:ext uri="{FF2B5EF4-FFF2-40B4-BE49-F238E27FC236}">
                <a16:creationId xmlns:a16="http://schemas.microsoft.com/office/drawing/2014/main" id="{A9E2FBC0-FC55-4883-497A-6850199BEECA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r>
              <a:rPr lang="es-CL" sz="2000" b="1" dirty="0">
                <a:solidFill>
                  <a:srgbClr val="10ABA2"/>
                </a:solidFill>
                <a:latin typeface="Aptos" panose="020B0004020202020204" pitchFamily="34" charset="0"/>
              </a:rPr>
              <a:t>0</a:t>
            </a:r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3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F1E7AE29-23C1-3EC9-60C1-A6989A717E43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4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F716EBB7-269F-AF50-619C-4E41E39A22FE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88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Imagen 19">
            <a:extLst>
              <a:ext uri="{FF2B5EF4-FFF2-40B4-BE49-F238E27FC236}">
                <a16:creationId xmlns:a16="http://schemas.microsoft.com/office/drawing/2014/main" id="{2AB0A115-E6EE-0A80-D631-D36B3E9213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  <p:sp>
        <p:nvSpPr>
          <p:cNvPr id="29" name="Text 11">
            <a:extLst>
              <a:ext uri="{FF2B5EF4-FFF2-40B4-BE49-F238E27FC236}">
                <a16:creationId xmlns:a16="http://schemas.microsoft.com/office/drawing/2014/main" id="{4C57CC1A-C245-338D-17D0-446B376FA425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E553E2CD-D770-2EF8-AFF9-9AE91E09D90D}"/>
              </a:ext>
            </a:extLst>
          </p:cNvPr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kern="0" spc="3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CONTEXTO</a:t>
            </a:r>
            <a:endParaRPr lang="en-US" sz="1600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984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75"/>
              </a:lnSpc>
              <a:buNone/>
            </a:pPr>
            <a:r>
              <a:rPr lang="en-US" sz="1600" kern="0" spc="3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FISCALIZACIÓN Y SANCIÓN</a:t>
            </a:r>
            <a:endParaRPr lang="en-US" sz="1600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3156"/>
            <a:ext cx="10883392" cy="517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73"/>
              </a:lnSpc>
              <a:buNone/>
            </a:pPr>
            <a:r>
              <a:rPr lang="en-US" sz="3521" dirty="0">
                <a:solidFill>
                  <a:srgbClr val="3D3C3C"/>
                </a:solidFill>
                <a:cs typeface="Urbanist" pitchFamily="34" charset="-120"/>
              </a:rPr>
              <a:t>Mucha </a:t>
            </a:r>
            <a:r>
              <a:rPr lang="en-US" sz="3521" dirty="0" err="1">
                <a:solidFill>
                  <a:srgbClr val="3D3C3C"/>
                </a:solidFill>
                <a:cs typeface="Urbanist" pitchFamily="34" charset="-120"/>
              </a:rPr>
              <a:t>fiscalización</a:t>
            </a:r>
            <a:r>
              <a:rPr lang="en-US" sz="3521" dirty="0">
                <a:solidFill>
                  <a:srgbClr val="3D3C3C"/>
                </a:solidFill>
                <a:cs typeface="Urbanist" pitchFamily="34" charset="-120"/>
              </a:rPr>
              <a:t>, </a:t>
            </a:r>
            <a:r>
              <a:rPr lang="en-US" sz="3521" b="1" dirty="0" err="1">
                <a:solidFill>
                  <a:srgbClr val="3D3C3C"/>
                </a:solidFill>
                <a:cs typeface="Urbanist" pitchFamily="34" charset="-120"/>
              </a:rPr>
              <a:t>pocas</a:t>
            </a:r>
            <a:r>
              <a:rPr lang="en-US" sz="3521" b="1" dirty="0">
                <a:solidFill>
                  <a:srgbClr val="3D3C3C"/>
                </a:solidFill>
                <a:cs typeface="Urbanist" pitchFamily="34" charset="-120"/>
              </a:rPr>
              <a:t> </a:t>
            </a:r>
            <a:r>
              <a:rPr lang="en-US" sz="3521" b="1" dirty="0" err="1">
                <a:solidFill>
                  <a:srgbClr val="3D3C3C"/>
                </a:solidFill>
                <a:cs typeface="Urbanist" pitchFamily="34" charset="-120"/>
              </a:rPr>
              <a:t>sanciones</a:t>
            </a:r>
            <a:endParaRPr lang="en-US" sz="3521" b="1" dirty="0"/>
          </a:p>
        </p:txBody>
      </p:sp>
      <p:sp>
        <p:nvSpPr>
          <p:cNvPr id="4" name="Text 2"/>
          <p:cNvSpPr/>
          <p:nvPr/>
        </p:nvSpPr>
        <p:spPr>
          <a:xfrm>
            <a:off x="812800" y="1934832"/>
            <a:ext cx="284103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19.174</a:t>
            </a:r>
            <a:endParaRPr lang="en-US" sz="4400" b="1" dirty="0"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12800" y="2531732"/>
            <a:ext cx="284103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 err="1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fiscalizaciones</a:t>
            </a:r>
            <a:r>
              <a:rPr lang="en-US" sz="13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300" dirty="0" err="1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desde</a:t>
            </a:r>
            <a:r>
              <a:rPr lang="en-US" sz="13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2014</a:t>
            </a:r>
            <a:endParaRPr lang="en-US" sz="1300" dirty="0">
              <a:latin typeface="Aptos" panose="020B0004020202020204" pitchFamily="34" charset="0"/>
            </a:endParaRPr>
          </a:p>
        </p:txBody>
      </p:sp>
      <p:pic>
        <p:nvPicPr>
          <p:cNvPr id="6" name="Image 0" descr="connecto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74281" y="2289770"/>
            <a:ext cx="800100" cy="101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739481" y="1934832"/>
            <a:ext cx="284103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326</a:t>
            </a:r>
            <a:endParaRPr lang="en-US" sz="4400" b="1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739481" y="2531732"/>
            <a:ext cx="284103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 err="1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procesos</a:t>
            </a:r>
            <a:r>
              <a:rPr lang="en-US" sz="13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300" dirty="0" err="1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sancionatorios</a:t>
            </a:r>
            <a:endParaRPr lang="en-US" sz="1300" dirty="0">
              <a:latin typeface="Aptos" panose="020B0004020202020204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7457119" y="1959570"/>
            <a:ext cx="12700" cy="762000"/>
          </a:xfrm>
          <a:prstGeom prst="rect">
            <a:avLst/>
          </a:prstGeom>
          <a:solidFill>
            <a:srgbClr val="E5E5E5"/>
          </a:solidFill>
          <a:ln/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783711" y="1911945"/>
            <a:ext cx="40257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s-CL" sz="1600" b="1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98% de las fiscalizaciones termina sin cargos</a:t>
            </a: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, se comprueba cumplimiento.</a:t>
            </a:r>
          </a:p>
          <a:p>
            <a:pPr marL="0" indent="0" algn="l">
              <a:lnSpc>
                <a:spcPts val="1800"/>
              </a:lnSpc>
              <a:spcBef>
                <a:spcPts val="200"/>
              </a:spcBef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Del 2% restante, 59% corrige y vuelve al cumplimiento, 29% sigue en análisis y 9% termina en sanción</a:t>
            </a:r>
            <a:endParaRPr lang="es-CL" sz="1600" dirty="0">
              <a:latin typeface="Aptos" panose="020B000402020202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812800" y="3377076"/>
            <a:ext cx="10566400" cy="0"/>
          </a:xfrm>
          <a:prstGeom prst="line">
            <a:avLst/>
          </a:prstGeom>
          <a:noFill/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12800" y="3577821"/>
            <a:ext cx="457390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kern="0" spc="2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¿CÓMO TERMINAN ESOS 326 PROCESOS?</a:t>
            </a:r>
            <a:endParaRPr lang="en-US" sz="1200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638971" y="3586626"/>
            <a:ext cx="374022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6 de </a:t>
            </a:r>
            <a:r>
              <a:rPr lang="en-US" sz="1500" b="1" dirty="0" err="1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cada</a:t>
            </a:r>
            <a:r>
              <a:rPr lang="en-US" sz="1500" b="1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10 se </a:t>
            </a:r>
            <a:r>
              <a:rPr lang="en-US" sz="1500" b="1" dirty="0" err="1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resuelven</a:t>
            </a:r>
            <a:r>
              <a:rPr lang="en-US" sz="1500" b="1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500" b="1" dirty="0" err="1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corrigiendo</a:t>
            </a:r>
            <a:endParaRPr lang="en-US" sz="1500" b="1" dirty="0">
              <a:latin typeface="Aptos" panose="020B0004020202020204" pitchFamily="34" charset="0"/>
            </a:endParaRPr>
          </a:p>
        </p:txBody>
      </p:sp>
      <p:pic>
        <p:nvPicPr>
          <p:cNvPr id="14" name="Image 1" descr="Círculo dividido: 96 programas de cumplimiento terminados con éxito y 96 en ejecución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74800" y="4000368"/>
            <a:ext cx="1270000" cy="12700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549400" y="4432168"/>
            <a:ext cx="13208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3200" dirty="0">
                <a:solidFill>
                  <a:srgbClr val="0F2A2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192</a:t>
            </a:r>
            <a:endParaRPr lang="en-US" sz="3200" dirty="0">
              <a:latin typeface="Aptos" panose="020B0004020202020204" pitchFamily="34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995931" y="5397368"/>
            <a:ext cx="2427605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 err="1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Programa</a:t>
            </a:r>
            <a:r>
              <a:rPr lang="en-US" sz="13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de </a:t>
            </a:r>
            <a:r>
              <a:rPr lang="en-US" sz="1300" dirty="0" err="1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cumplimiento</a:t>
            </a:r>
            <a:endParaRPr lang="en-US" sz="1300" dirty="0">
              <a:latin typeface="Aptos" panose="020B0004020202020204" pitchFamily="34" charset="0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1048875" y="5716059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0B0AA"/>
          </a:solidFill>
          <a:ln/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1213975" y="5666581"/>
            <a:ext cx="95924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96 con </a:t>
            </a:r>
            <a:r>
              <a:rPr lang="en-US" sz="1200" dirty="0" err="1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éxito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2173221" y="5716059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82D6D2"/>
          </a:solidFill>
          <a:ln/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2338321" y="5666581"/>
            <a:ext cx="1238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96 </a:t>
            </a:r>
            <a:r>
              <a:rPr lang="en-US" sz="1200" dirty="0" err="1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en</a:t>
            </a:r>
            <a:r>
              <a:rPr lang="en-US" sz="12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200" dirty="0" err="1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ejecución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4676775" y="4127831"/>
            <a:ext cx="882650" cy="882650"/>
          </a:xfrm>
          <a:prstGeom prst="roundRect">
            <a:avLst>
              <a:gd name="adj" fmla="val 50000"/>
            </a:avLst>
          </a:prstGeom>
          <a:solidFill>
            <a:srgbClr val="1F7F93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93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4754563" y="5137481"/>
            <a:ext cx="727075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En </a:t>
            </a:r>
            <a:r>
              <a:rPr lang="en-US" sz="1300" dirty="0" err="1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curso</a:t>
            </a:r>
            <a:endParaRPr lang="en-US" sz="1300" dirty="0">
              <a:latin typeface="Aptos" panose="020B0004020202020204" pitchFamily="34" charset="0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7469188" y="4519947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30</a:t>
            </a:r>
            <a:endParaRPr lang="en-US" sz="1700" dirty="0">
              <a:latin typeface="Aptos" panose="020B0004020202020204" pitchFamily="34" charset="0"/>
            </a:endParaRPr>
          </a:p>
        </p:txBody>
      </p:sp>
      <p:sp>
        <p:nvSpPr>
          <p:cNvPr id="24" name="Text 20"/>
          <p:cNvSpPr/>
          <p:nvPr/>
        </p:nvSpPr>
        <p:spPr>
          <a:xfrm>
            <a:off x="7380844" y="5180347"/>
            <a:ext cx="710089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 err="1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Sanción</a:t>
            </a:r>
            <a:endParaRPr lang="en-US" sz="1300" dirty="0">
              <a:latin typeface="Aptos" panose="020B0004020202020204" pitchFamily="34" charset="0"/>
            </a:endParaRPr>
          </a:p>
        </p:txBody>
      </p:sp>
      <p:sp>
        <p:nvSpPr>
          <p:cNvPr id="25" name="Text 21"/>
          <p:cNvSpPr/>
          <p:nvPr/>
        </p:nvSpPr>
        <p:spPr>
          <a:xfrm>
            <a:off x="9791732" y="4570245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B9DAD8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11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6" name="Text 22"/>
          <p:cNvSpPr/>
          <p:nvPr/>
        </p:nvSpPr>
        <p:spPr>
          <a:xfrm>
            <a:off x="8975526" y="5052845"/>
            <a:ext cx="1987947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 err="1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Absueltos</a:t>
            </a:r>
            <a:r>
              <a:rPr lang="en-US" sz="13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y </a:t>
            </a:r>
            <a:r>
              <a:rPr lang="en-US" sz="1300" dirty="0" err="1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archivados</a:t>
            </a:r>
            <a:endParaRPr lang="en-US" sz="1300" dirty="0">
              <a:latin typeface="Aptos" panose="020B0004020202020204" pitchFamily="34" charset="0"/>
            </a:endParaRPr>
          </a:p>
        </p:txBody>
      </p:sp>
      <p:sp>
        <p:nvSpPr>
          <p:cNvPr id="27" name="Text 23"/>
          <p:cNvSpPr/>
          <p:nvPr/>
        </p:nvSpPr>
        <p:spPr>
          <a:xfrm>
            <a:off x="8911464" y="5322058"/>
            <a:ext cx="21161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7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absol</a:t>
            </a: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. · 3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archivos</a:t>
            </a: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· 1 susp.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0" name="Text En curso nota"/>
          <p:cNvSpPr/>
          <p:nvPr/>
        </p:nvSpPr>
        <p:spPr>
          <a:xfrm>
            <a:off x="3771900" y="5404313"/>
            <a:ext cx="2667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Sin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resultado</a:t>
            </a: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aún</a:t>
            </a: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: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puede</a:t>
            </a: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terminar</a:t>
            </a: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en</a:t>
            </a: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PdC</a:t>
            </a: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o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en</a:t>
            </a: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otro</a:t>
            </a: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de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estos</a:t>
            </a:r>
            <a:r>
              <a:rPr lang="en-US" sz="12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2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estados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8" name="Text 24"/>
          <p:cNvSpPr/>
          <p:nvPr/>
        </p:nvSpPr>
        <p:spPr>
          <a:xfrm>
            <a:off x="812800" y="6089128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0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Fuente: ECOSINFO Ambiental, con </a:t>
            </a:r>
            <a:r>
              <a:rPr lang="en-US" sz="10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datos</a:t>
            </a:r>
            <a:r>
              <a:rPr lang="en-US" sz="10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de SNIFA (</a:t>
            </a:r>
            <a:r>
              <a:rPr lang="en-US" sz="10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rubro</a:t>
            </a:r>
            <a:r>
              <a:rPr lang="en-US" sz="10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0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pesca</a:t>
            </a:r>
            <a:r>
              <a:rPr lang="en-US" sz="10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 y </a:t>
            </a:r>
            <a:r>
              <a:rPr lang="en-US" sz="1000" dirty="0" err="1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acuicultura</a:t>
            </a:r>
            <a:r>
              <a:rPr lang="en-US" sz="10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)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30" name="Marcador de número de diapositiva 3">
            <a:extLst>
              <a:ext uri="{FF2B5EF4-FFF2-40B4-BE49-F238E27FC236}">
                <a16:creationId xmlns:a16="http://schemas.microsoft.com/office/drawing/2014/main" id="{9441096A-3878-219A-3B7A-08C8BC8CA9A5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r>
              <a:rPr lang="es-CL" sz="2000" b="1" dirty="0">
                <a:solidFill>
                  <a:srgbClr val="10ABA2"/>
                </a:solidFill>
                <a:latin typeface="Aptos" panose="020B0004020202020204" pitchFamily="34" charset="0"/>
              </a:rPr>
              <a:t>0</a:t>
            </a:r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4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AD95096D-AE32-D124-F6C7-0F1C07CB8AFD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4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781F6929-C8D2-8D4A-DE8E-05D58DAE9824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88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Imagen 32">
            <a:extLst>
              <a:ext uri="{FF2B5EF4-FFF2-40B4-BE49-F238E27FC236}">
                <a16:creationId xmlns:a16="http://schemas.microsoft.com/office/drawing/2014/main" id="{77BA0A26-7E42-2935-6EC0-2BCE2DB75F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  <p:sp>
        <p:nvSpPr>
          <p:cNvPr id="34" name="Text 11">
            <a:extLst>
              <a:ext uri="{FF2B5EF4-FFF2-40B4-BE49-F238E27FC236}">
                <a16:creationId xmlns:a16="http://schemas.microsoft.com/office/drawing/2014/main" id="{703FF6D6-6BE2-D5C9-9659-FFF2E02475F1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244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4586"/>
            <a:ext cx="10883392" cy="495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713"/>
              </a:lnSpc>
              <a:buNone/>
            </a:pPr>
            <a:r>
              <a:rPr lang="en-US" sz="3375" dirty="0">
                <a:solidFill>
                  <a:srgbClr val="3D3C3C"/>
                </a:solidFill>
                <a:cs typeface="Urbanist" pitchFamily="34" charset="-120"/>
              </a:rPr>
              <a:t>Es un </a:t>
            </a:r>
            <a:r>
              <a:rPr lang="en-US" sz="3375" dirty="0" err="1">
                <a:solidFill>
                  <a:srgbClr val="3D3C3C"/>
                </a:solidFill>
                <a:cs typeface="Urbanist" pitchFamily="34" charset="-120"/>
              </a:rPr>
              <a:t>tema</a:t>
            </a:r>
            <a:r>
              <a:rPr lang="en-US" sz="3375" dirty="0">
                <a:solidFill>
                  <a:srgbClr val="3D3C3C"/>
                </a:solidFill>
                <a:cs typeface="Urbanist" pitchFamily="34" charset="-120"/>
              </a:rPr>
              <a:t> de conversación pública </a:t>
            </a:r>
            <a:r>
              <a:rPr lang="en-US" sz="3375" b="1" dirty="0" err="1">
                <a:solidFill>
                  <a:srgbClr val="3D3C3C"/>
                </a:solidFill>
                <a:cs typeface="Urbanist" pitchFamily="34" charset="-120"/>
              </a:rPr>
              <a:t>ya</a:t>
            </a:r>
            <a:r>
              <a:rPr lang="en-US" sz="3375" b="1" dirty="0">
                <a:solidFill>
                  <a:srgbClr val="3D3C3C"/>
                </a:solidFill>
                <a:cs typeface="Urbanist" pitchFamily="34" charset="-120"/>
              </a:rPr>
              <a:t> </a:t>
            </a:r>
            <a:r>
              <a:rPr lang="en-US" sz="3375" b="1" dirty="0" err="1">
                <a:solidFill>
                  <a:srgbClr val="3D3C3C"/>
                </a:solidFill>
                <a:cs typeface="Urbanist" pitchFamily="34" charset="-120"/>
              </a:rPr>
              <a:t>instalado</a:t>
            </a:r>
            <a:endParaRPr lang="en-US" sz="3375" b="1" dirty="0"/>
          </a:p>
        </p:txBody>
      </p:sp>
      <p:sp>
        <p:nvSpPr>
          <p:cNvPr id="4" name="Shape 2"/>
          <p:cNvSpPr/>
          <p:nvPr/>
        </p:nvSpPr>
        <p:spPr>
          <a:xfrm>
            <a:off x="812800" y="1686318"/>
            <a:ext cx="4749205" cy="3953735"/>
          </a:xfrm>
          <a:custGeom>
            <a:avLst/>
            <a:gdLst/>
            <a:ahLst/>
            <a:cxnLst/>
            <a:rect l="l" t="t" r="r" b="b"/>
            <a:pathLst>
              <a:path w="4749205" h="3953735">
                <a:moveTo>
                  <a:pt x="304800" y="0"/>
                </a:moveTo>
                <a:lnTo>
                  <a:pt x="4749205" y="0"/>
                </a:lnTo>
                <a:lnTo>
                  <a:pt x="4749205" y="3648935"/>
                </a:lnTo>
                <a:arcTo wR="304800" hR="304800" stAng="0" swAng="5400000"/>
                <a:lnTo>
                  <a:pt x="0" y="3953735"/>
                </a:lnTo>
                <a:lnTo>
                  <a:pt x="0" y="304800"/>
                </a:lnTo>
                <a:arcTo wR="304800" hR="304800" stAng="10800000" swAng="5400000"/>
                <a:close/>
              </a:path>
            </a:pathLst>
          </a:custGeom>
          <a:solidFill>
            <a:srgbClr val="EAF7F6"/>
          </a:solidFill>
          <a:ln/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17600" y="1965718"/>
            <a:ext cx="2032000" cy="289520"/>
          </a:xfrm>
          <a:custGeom>
            <a:avLst/>
            <a:gdLst/>
            <a:ahLst/>
            <a:cxnLst/>
            <a:rect l="l" t="t" r="r" b="b"/>
            <a:pathLst>
              <a:path w="1700146" h="289520">
                <a:moveTo>
                  <a:pt x="144760" y="0"/>
                </a:moveTo>
                <a:lnTo>
                  <a:pt x="1555386" y="0"/>
                </a:lnTo>
                <a:arcTo wR="144760" hR="144760" stAng="16200000" swAng="5400000"/>
                <a:lnTo>
                  <a:pt x="1700146" y="144760"/>
                </a:lnTo>
                <a:arcTo wR="144760" hR="144760" stAng="0" swAng="5400000"/>
                <a:lnTo>
                  <a:pt x="144760" y="289520"/>
                </a:lnTo>
                <a:arcTo wR="144760" hR="144760" stAng="5400000" swAng="5400000"/>
                <a:lnTo>
                  <a:pt x="0" y="144760"/>
                </a:lnTo>
                <a:arcTo wR="144760" hR="144760" stAng="10800000" swAng="5400000"/>
                <a:close/>
              </a:path>
            </a:pathLst>
          </a:custGeom>
          <a:solidFill>
            <a:srgbClr val="00908A"/>
          </a:solidFill>
          <a:ln/>
        </p:spPr>
        <p:txBody>
          <a:bodyPr wrap="none" lIns="0" tIns="0" rIns="0" bIns="0" rtlCol="0" anchor="ctr">
            <a:no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00" kern="0" spc="100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LO MÁS RECIENTE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251200" y="2003818"/>
            <a:ext cx="165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6 oct. 2026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17600" y="2356838"/>
            <a:ext cx="42637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kern="0" spc="150" dirty="0">
                <a:solidFill>
                  <a:srgbClr val="007F7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SALMONEXPERT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17600" y="2671759"/>
            <a:ext cx="4263793" cy="93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375"/>
              </a:lnSpc>
              <a:buNone/>
            </a:pPr>
            <a:r>
              <a:rPr lang="en-US" sz="19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Autoridad Marítima pone en consulta instrumentos que cambiarán fiscalización a la salmonicultura</a:t>
            </a:r>
            <a:endParaRPr lang="en-US" sz="1900" dirty="0">
              <a:latin typeface="Aptos" panose="020B00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27125" y="3840159"/>
            <a:ext cx="387350" cy="3873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pic>
        <p:nvPicPr>
          <p:cNvPr id="10" name="Image 0" descr="Verified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19200" y="3932234"/>
            <a:ext cx="203200" cy="2032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651000" y="3830634"/>
            <a:ext cx="3714391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Directemar exigirá un sistema de gestión de seguridad y prevención de la contaminación, con auditoría anual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127125" y="4610295"/>
            <a:ext cx="387350" cy="3873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pic>
        <p:nvPicPr>
          <p:cNvPr id="13" name="Image 1" descr="Che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219200" y="4702370"/>
            <a:ext cx="203200" cy="203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651000" y="4600770"/>
            <a:ext cx="3714391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Nueva lista de chequeo para inspecciones desde el 1 de enero de 2027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5923955" y="1654100"/>
            <a:ext cx="5448895" cy="939800"/>
          </a:xfrm>
          <a:custGeom>
            <a:avLst/>
            <a:gdLst/>
            <a:ahLst/>
            <a:cxnLst/>
            <a:rect l="l" t="t" r="r" b="b"/>
            <a:pathLst>
              <a:path w="5448895" h="899583">
                <a:moveTo>
                  <a:pt x="298450" y="0"/>
                </a:moveTo>
                <a:lnTo>
                  <a:pt x="5448895" y="0"/>
                </a:lnTo>
                <a:lnTo>
                  <a:pt x="5448895" y="601133"/>
                </a:lnTo>
                <a:arcTo wR="298450" hR="298450" stAng="0" swAng="5400000"/>
                <a:lnTo>
                  <a:pt x="0" y="899583"/>
                </a:lnTo>
                <a:lnTo>
                  <a:pt x="0" y="298450"/>
                </a:lnTo>
                <a:arcTo wR="298450" hR="298450" stAng="10800000" swAng="5400000"/>
                <a:close/>
              </a:path>
            </a:pathLst>
          </a:cu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6133505" y="1768400"/>
            <a:ext cx="254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b="1" kern="0" spc="15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EL MERCURIO</a:t>
            </a:r>
            <a:endParaRPr lang="en-US" sz="1600" b="1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9652000" y="1768400"/>
            <a:ext cx="152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6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Enero 2026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6134100" y="2047800"/>
            <a:ext cx="508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Salmonicultura: «actividad que concentra cerca de la mitad de las supervisiones realizadas por este organismo»</a:t>
            </a:r>
            <a:endParaRPr lang="en-US" sz="1400" dirty="0">
              <a:latin typeface="Aptos" panose="020B0004020202020204" pitchFamily="34" charset="0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5923955" y="2670100"/>
            <a:ext cx="5448895" cy="939800"/>
          </a:xfrm>
          <a:custGeom>
            <a:avLst/>
            <a:gdLst/>
            <a:ahLst/>
            <a:cxnLst/>
            <a:rect l="l" t="t" r="r" b="b"/>
            <a:pathLst>
              <a:path w="5448895" h="899517">
                <a:moveTo>
                  <a:pt x="298450" y="0"/>
                </a:moveTo>
                <a:lnTo>
                  <a:pt x="5448895" y="0"/>
                </a:lnTo>
                <a:lnTo>
                  <a:pt x="5448895" y="601067"/>
                </a:lnTo>
                <a:arcTo wR="298450" hR="298450" stAng="0" swAng="5400000"/>
                <a:lnTo>
                  <a:pt x="0" y="899517"/>
                </a:lnTo>
                <a:lnTo>
                  <a:pt x="0" y="298450"/>
                </a:lnTo>
                <a:arcTo wR="298450" hR="298450" stAng="10800000" swAng="5400000"/>
                <a:close/>
              </a:path>
            </a:pathLst>
          </a:cu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6133505" y="2784400"/>
            <a:ext cx="254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b="1" kern="0" spc="15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INDUAMBIENTE</a:t>
            </a:r>
            <a:endParaRPr lang="en-US" sz="1600" b="1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9652000" y="2784400"/>
            <a:ext cx="152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6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27 feb. 2026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6134100" y="3063800"/>
            <a:ext cx="508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Realizan primera notificación preventiva del año a 263 centros de engorda de salmones</a:t>
            </a:r>
            <a:endParaRPr lang="en-US" sz="1400" dirty="0">
              <a:latin typeface="Aptos" panose="020B0004020202020204" pitchFamily="34" charset="0"/>
            </a:endParaRPr>
          </a:p>
        </p:txBody>
      </p:sp>
      <p:sp>
        <p:nvSpPr>
          <p:cNvPr id="23" name="Shape 19"/>
          <p:cNvSpPr/>
          <p:nvPr/>
        </p:nvSpPr>
        <p:spPr>
          <a:xfrm>
            <a:off x="5923955" y="3686100"/>
            <a:ext cx="5448895" cy="939800"/>
          </a:xfrm>
          <a:custGeom>
            <a:avLst/>
            <a:gdLst/>
            <a:ahLst/>
            <a:cxnLst/>
            <a:rect l="l" t="t" r="r" b="b"/>
            <a:pathLst>
              <a:path w="5448895" h="899517">
                <a:moveTo>
                  <a:pt x="298450" y="0"/>
                </a:moveTo>
                <a:lnTo>
                  <a:pt x="5448895" y="0"/>
                </a:lnTo>
                <a:lnTo>
                  <a:pt x="5448895" y="601067"/>
                </a:lnTo>
                <a:arcTo wR="298450" hR="298450" stAng="0" swAng="5400000"/>
                <a:lnTo>
                  <a:pt x="0" y="899517"/>
                </a:lnTo>
                <a:lnTo>
                  <a:pt x="0" y="298450"/>
                </a:lnTo>
                <a:arcTo wR="298450" hR="298450" stAng="10800000" swAng="5400000"/>
                <a:close/>
              </a:path>
            </a:pathLst>
          </a:cu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24" name="Text 20"/>
          <p:cNvSpPr/>
          <p:nvPr/>
        </p:nvSpPr>
        <p:spPr>
          <a:xfrm>
            <a:off x="6133505" y="3800400"/>
            <a:ext cx="254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b="1" kern="0" spc="15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</a:t>
            </a:r>
            <a:endParaRPr lang="en-US" sz="1600" b="1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21"/>
          <p:cNvSpPr/>
          <p:nvPr/>
        </p:nvSpPr>
        <p:spPr>
          <a:xfrm>
            <a:off x="9652000" y="3800400"/>
            <a:ext cx="152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6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27 may. 2026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6" name="Text 22"/>
          <p:cNvSpPr/>
          <p:nvPr/>
        </p:nvSpPr>
        <p:spPr>
          <a:xfrm>
            <a:off x="6134100" y="4079800"/>
            <a:ext cx="508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Fiscalización ambiental en salmonicultura: Expertos analizaron cambios normativos y procedimientos de la SMA</a:t>
            </a:r>
            <a:endParaRPr lang="en-US" sz="1400" dirty="0">
              <a:latin typeface="Aptos" panose="020B0004020202020204" pitchFamily="34" charset="0"/>
            </a:endParaRPr>
          </a:p>
        </p:txBody>
      </p:sp>
      <p:sp>
        <p:nvSpPr>
          <p:cNvPr id="27" name="Shape 23"/>
          <p:cNvSpPr/>
          <p:nvPr/>
        </p:nvSpPr>
        <p:spPr>
          <a:xfrm>
            <a:off x="5923955" y="4702100"/>
            <a:ext cx="5448895" cy="939800"/>
          </a:xfrm>
          <a:custGeom>
            <a:avLst/>
            <a:gdLst/>
            <a:ahLst/>
            <a:cxnLst/>
            <a:rect l="l" t="t" r="r" b="b"/>
            <a:pathLst>
              <a:path w="5448895" h="899517">
                <a:moveTo>
                  <a:pt x="298450" y="0"/>
                </a:moveTo>
                <a:lnTo>
                  <a:pt x="5448895" y="0"/>
                </a:lnTo>
                <a:lnTo>
                  <a:pt x="5448895" y="601067"/>
                </a:lnTo>
                <a:arcTo wR="298450" hR="298450" stAng="0" swAng="5400000"/>
                <a:lnTo>
                  <a:pt x="0" y="899517"/>
                </a:lnTo>
                <a:lnTo>
                  <a:pt x="0" y="298450"/>
                </a:lnTo>
                <a:arcTo wR="298450" hR="298450" stAng="10800000" swAng="5400000"/>
                <a:close/>
              </a:path>
            </a:pathLst>
          </a:cu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28" name="Text 24"/>
          <p:cNvSpPr/>
          <p:nvPr/>
        </p:nvSpPr>
        <p:spPr>
          <a:xfrm>
            <a:off x="6133505" y="4816400"/>
            <a:ext cx="254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b="1" kern="0" spc="15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INFOSALMON</a:t>
            </a:r>
            <a:endParaRPr lang="en-US" sz="1600" b="1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29" name="Text 25"/>
          <p:cNvSpPr/>
          <p:nvPr/>
        </p:nvSpPr>
        <p:spPr>
          <a:xfrm>
            <a:off x="9652000" y="4816400"/>
            <a:ext cx="152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6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23 sept. 2026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30" name="Text 26"/>
          <p:cNvSpPr/>
          <p:nvPr/>
        </p:nvSpPr>
        <p:spPr>
          <a:xfrm>
            <a:off x="6134100" y="5095800"/>
            <a:ext cx="508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SMA busca reducir plazos a la mitad y «alista nueva etapa de fiscalización para la salmonicultura»</a:t>
            </a:r>
            <a:endParaRPr lang="en-US" sz="1400" dirty="0">
              <a:latin typeface="Aptos" panose="020B0004020202020204" pitchFamily="34" charset="0"/>
            </a:endParaRPr>
          </a:p>
        </p:txBody>
      </p:sp>
      <p:sp>
        <p:nvSpPr>
          <p:cNvPr id="31" name="Text 27"/>
          <p:cNvSpPr/>
          <p:nvPr/>
        </p:nvSpPr>
        <p:spPr>
          <a:xfrm>
            <a:off x="812800" y="6019800"/>
            <a:ext cx="9271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Fuentes: Salmonexpert (oct. 2026) · El Mercurio (ene. 2026) · InduAmbiente (feb. 2026) · Aqua (may. 2026) · InfoSalmon (sept. 2026)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2" name="Marcador de número de diapositiva 3">
            <a:extLst>
              <a:ext uri="{FF2B5EF4-FFF2-40B4-BE49-F238E27FC236}">
                <a16:creationId xmlns:a16="http://schemas.microsoft.com/office/drawing/2014/main" id="{00585B8A-B9A8-D331-DCBE-9C837732A52C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r>
              <a:rPr lang="es-CL" sz="2000" b="1" dirty="0">
                <a:solidFill>
                  <a:srgbClr val="10ABA2"/>
                </a:solidFill>
                <a:latin typeface="Aptos" panose="020B0004020202020204" pitchFamily="34" charset="0"/>
              </a:rPr>
              <a:t>0</a:t>
            </a:r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5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1E6F7638-70BD-5D42-6410-F71CD4CBD4FC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4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D0356736-5135-A3F4-92BE-6ECBA0FF3AA1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88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Imagen 34">
            <a:extLst>
              <a:ext uri="{FF2B5EF4-FFF2-40B4-BE49-F238E27FC236}">
                <a16:creationId xmlns:a16="http://schemas.microsoft.com/office/drawing/2014/main" id="{EDD03B88-B27B-7949-A45C-6AFFBAE83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  <p:sp>
        <p:nvSpPr>
          <p:cNvPr id="36" name="Text 11">
            <a:extLst>
              <a:ext uri="{FF2B5EF4-FFF2-40B4-BE49-F238E27FC236}">
                <a16:creationId xmlns:a16="http://schemas.microsoft.com/office/drawing/2014/main" id="{9EBC0F48-114A-8B0A-04F9-84E33DF05A58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11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9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kern="0" spc="300" dirty="0">
                <a:solidFill>
                  <a:srgbClr val="007F7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LO QUE VIENE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900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0">
                <a:solidFill>
                  <a:srgbClr val="3D3C3C"/>
                </a:solidFill>
                <a:cs typeface="Urbanist" pitchFamily="34" charset="-120"/>
              </a:rPr>
              <a:t>Nuevo superintendente, </a:t>
            </a:r>
            <a:r>
              <a:rPr lang="en-US" sz="3600" b="1" dirty="0">
                <a:solidFill>
                  <a:srgbClr val="3D3C3C"/>
                </a:solidFill>
                <a:cs typeface="Urbanist" pitchFamily="34" charset="-120"/>
              </a:rPr>
              <a:t>mismo foco</a:t>
            </a:r>
            <a:endParaRPr lang="en-US" sz="3600" b="1" dirty="0"/>
          </a:p>
        </p:txBody>
      </p:sp>
      <p:pic>
        <p:nvPicPr>
          <p:cNvPr id="4" name="Image 0" descr="Recorte del Diario Financiero: entrevista a Emanuel Ibarra, superintendente del Medio Ambiente"/>
          <p:cNvPicPr>
            <a:picLocks noChangeAspect="1"/>
          </p:cNvPicPr>
          <p:nvPr/>
        </p:nvPicPr>
        <p:blipFill>
          <a:blip r:embed="rId3"/>
          <a:srcRect t="261" b="261"/>
          <a:stretch/>
        </p:blipFill>
        <p:spPr>
          <a:xfrm>
            <a:off x="825500" y="1948129"/>
            <a:ext cx="4953000" cy="2552700"/>
          </a:xfrm>
          <a:custGeom>
            <a:avLst/>
            <a:gdLst/>
            <a:ahLst/>
            <a:cxnLst/>
            <a:rect l="l" t="t" r="r" b="b"/>
            <a:pathLst>
              <a:path w="4953000" h="2552700">
                <a:moveTo>
                  <a:pt x="292100" y="0"/>
                </a:moveTo>
                <a:lnTo>
                  <a:pt x="4953000" y="0"/>
                </a:lnTo>
                <a:lnTo>
                  <a:pt x="4953000" y="2260600"/>
                </a:lnTo>
                <a:arcTo wR="292100" hR="292100" stAng="0" swAng="5400000"/>
                <a:lnTo>
                  <a:pt x="0" y="2552700"/>
                </a:lnTo>
                <a:lnTo>
                  <a:pt x="0" y="292100"/>
                </a:lnTo>
                <a:arcTo wR="292100" hR="292100" stAng="10800000" swAng="5400000"/>
                <a:close/>
              </a:path>
            </a:pathLst>
          </a:custGeom>
          <a:effectLst>
            <a:outerShdw blurRad="254000" dist="101600" dir="5400000" algn="bl" rotWithShape="0">
              <a:srgbClr val="1E2828">
                <a:alpha val="15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819150" y="1941779"/>
            <a:ext cx="4965700" cy="2565400"/>
          </a:xfrm>
          <a:custGeom>
            <a:avLst/>
            <a:gdLst/>
            <a:ahLst/>
            <a:cxnLst/>
            <a:rect l="l" t="t" r="r" b="b"/>
            <a:pathLst>
              <a:path w="4965700" h="2565400">
                <a:moveTo>
                  <a:pt x="298450" y="0"/>
                </a:moveTo>
                <a:lnTo>
                  <a:pt x="4965700" y="0"/>
                </a:lnTo>
                <a:lnTo>
                  <a:pt x="4965700" y="2266950"/>
                </a:lnTo>
                <a:arcTo wR="298450" hR="298450" stAng="0" swAng="5400000"/>
                <a:lnTo>
                  <a:pt x="0" y="2565400"/>
                </a:lnTo>
                <a:lnTo>
                  <a:pt x="0" y="298450"/>
                </a:lnTo>
                <a:arcTo wR="298450" hR="298450" stAng="10800000" swAng="5400000"/>
                <a:close/>
              </a:path>
            </a:pathLst>
          </a:cu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22325" y="4665929"/>
            <a:ext cx="0" cy="1054695"/>
          </a:xfrm>
          <a:prstGeom prst="line">
            <a:avLst/>
          </a:prstGeom>
          <a:noFill/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07533" y="4665929"/>
            <a:ext cx="4927177" cy="5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«La industria sí ha respondido a la acción de la Superintendencia»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07533" y="5205679"/>
            <a:ext cx="4927177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«Ahora lo que viene es ver una </a:t>
            </a:r>
            <a:r>
              <a:rPr lang="en-US" sz="1600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segunda etapa</a:t>
            </a:r>
            <a:r>
              <a:rPr lang="en-US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»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07533" y="5507304"/>
            <a:ext cx="492717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Emanuel Ibarra, superintendente del Medio Ambiente</a:t>
            </a:r>
            <a:endParaRPr lang="en-US" sz="1400" dirty="0">
              <a:latin typeface="Aptos" panose="020B00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00800" y="1935429"/>
            <a:ext cx="5127752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kern="0" spc="2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SUS FOCOS</a:t>
            </a:r>
            <a:endParaRPr lang="en-US" sz="1600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407150" y="2251605"/>
            <a:ext cx="922734" cy="388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 wrap="none" lIns="0" tIns="0" rIns="0" bIns="0" rtlCol="0" anchor="ctr">
            <a:no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Minería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431484" y="2251605"/>
            <a:ext cx="927563" cy="388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 wrap="none" lIns="0" tIns="0" rIns="0" bIns="0" rtlCol="0" anchor="ctr">
            <a:no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Energía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460648" y="2251605"/>
            <a:ext cx="1550392" cy="388607"/>
          </a:xfrm>
          <a:prstGeom prst="roundRect">
            <a:avLst>
              <a:gd name="adj" fmla="val 50000"/>
            </a:avLst>
          </a:prstGeom>
          <a:solidFill>
            <a:srgbClr val="00908A"/>
          </a:solidFill>
          <a:ln w="12700">
            <a:solidFill>
              <a:srgbClr val="00908A"/>
            </a:solidFill>
            <a:prstDash val="solid"/>
          </a:ln>
        </p:spPr>
        <p:txBody>
          <a:bodyPr wrap="none" lIns="0" tIns="0" rIns="0" bIns="0" rtlCol="0" anchor="ctr">
            <a:no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Salmonicultura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0112640" y="2251605"/>
            <a:ext cx="838398" cy="388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 wrap="none" lIns="0" tIns="0" rIns="0" bIns="0" rtlCol="0" anchor="ctr">
            <a:no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Áridos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407150" y="2741811"/>
            <a:ext cx="1818415" cy="388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 wrap="none" lIns="0" tIns="0" rIns="0" bIns="0" rtlCol="0" anchor="ctr">
            <a:no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Denuncias masivas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400800" y="3466970"/>
            <a:ext cx="5127752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kern="0" spc="2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SU PLAN</a:t>
            </a:r>
            <a:endParaRPr lang="en-US" sz="1600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6410325" y="3786321"/>
            <a:ext cx="387350" cy="3873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pic>
        <p:nvPicPr>
          <p:cNvPr id="18" name="Image 1" descr="Clo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02400" y="3878396"/>
            <a:ext cx="203200" cy="20320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6934200" y="3868539"/>
            <a:ext cx="4578350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Procesos en 12 meses: la mitad del tiempo actual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0" name="Shape 16"/>
          <p:cNvSpPr/>
          <p:nvPr/>
        </p:nvSpPr>
        <p:spPr>
          <a:xfrm>
            <a:off x="6410325" y="4294321"/>
            <a:ext cx="387350" cy="3873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pic>
        <p:nvPicPr>
          <p:cNvPr id="21" name="Image 2" descr="Search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502400" y="4386396"/>
            <a:ext cx="203200" cy="20320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934200" y="4376539"/>
            <a:ext cx="4578350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Casos de alto impacto y </a:t>
            </a:r>
            <a:r>
              <a:rPr lang="en-US" sz="1600" b="1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áreas protegidas</a:t>
            </a:r>
            <a:endParaRPr lang="en-US" sz="1600" b="1" dirty="0">
              <a:latin typeface="Aptos" panose="020B0004020202020204" pitchFamily="34" charset="0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6410325" y="4802321"/>
            <a:ext cx="387350" cy="3873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pic>
        <p:nvPicPr>
          <p:cNvPr id="24" name="Image 3" descr="Lightni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2400" y="4894396"/>
            <a:ext cx="203200" cy="20320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934200" y="4884539"/>
            <a:ext cx="4578350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Tecnología e inteligencia artificial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6410325" y="5310321"/>
            <a:ext cx="387350" cy="3873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pic>
        <p:nvPicPr>
          <p:cNvPr id="27" name="Image 4" descr="Verified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502400" y="5402396"/>
            <a:ext cx="203200" cy="2032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934200" y="5392539"/>
            <a:ext cx="4578350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Control de la información que entregan los titulares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9" name="Text 22"/>
          <p:cNvSpPr/>
          <p:nvPr/>
        </p:nvSpPr>
        <p:spPr>
          <a:xfrm>
            <a:off x="812800" y="6019800"/>
            <a:ext cx="9271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Fuentes: Diario Financiero (22 sept. 2026) · InfoSalmon (sept. 2026) · Ministerio del Medio Ambiente (1 sept. 2026)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31" name="Marcador de número de diapositiva 3">
            <a:extLst>
              <a:ext uri="{FF2B5EF4-FFF2-40B4-BE49-F238E27FC236}">
                <a16:creationId xmlns:a16="http://schemas.microsoft.com/office/drawing/2014/main" id="{81EE57FE-E916-0BDC-70C7-B874C0D8CEAF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r>
              <a:rPr lang="es-CL" sz="2000" b="1" dirty="0">
                <a:solidFill>
                  <a:srgbClr val="10ABA2"/>
                </a:solidFill>
                <a:latin typeface="Aptos" panose="020B0004020202020204" pitchFamily="34" charset="0"/>
              </a:rPr>
              <a:t>0</a:t>
            </a:r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6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E70151E4-F298-4875-9B9D-FA13523BCB0A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4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B5FCEC34-E2B9-72D4-F175-F7EB50D22B15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88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n 33">
            <a:extLst>
              <a:ext uri="{FF2B5EF4-FFF2-40B4-BE49-F238E27FC236}">
                <a16:creationId xmlns:a16="http://schemas.microsoft.com/office/drawing/2014/main" id="{2B5FF16A-E9C4-2783-C6F0-5CCF2896DF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  <p:sp>
        <p:nvSpPr>
          <p:cNvPr id="35" name="Text 11">
            <a:extLst>
              <a:ext uri="{FF2B5EF4-FFF2-40B4-BE49-F238E27FC236}">
                <a16:creationId xmlns:a16="http://schemas.microsoft.com/office/drawing/2014/main" id="{9120B72D-28F6-80A9-D612-4E1662B19FED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769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kern="0" spc="3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QUÉ SIGNIFICA PARA LA INDUSTRIA</a:t>
            </a:r>
            <a:endParaRPr lang="en-US" sz="1600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3D3C3C"/>
                </a:solidFill>
                <a:cs typeface="Urbanist" pitchFamily="34" charset="-120"/>
              </a:rPr>
              <a:t>Tres señales </a:t>
            </a:r>
            <a:r>
              <a:rPr lang="en-US" sz="3600" dirty="0">
                <a:solidFill>
                  <a:srgbClr val="3D3C3C"/>
                </a:solidFill>
                <a:cs typeface="Urbanist" pitchFamily="34" charset="-120"/>
              </a:rPr>
              <a:t>para la salmonicultura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150" y="1941779"/>
            <a:ext cx="3340100" cy="2683272"/>
          </a:xfrm>
          <a:custGeom>
            <a:avLst/>
            <a:gdLst/>
            <a:ahLst/>
            <a:cxnLst/>
            <a:rect l="l" t="t" r="r" b="b"/>
            <a:pathLst>
              <a:path w="3340100" h="2683272">
                <a:moveTo>
                  <a:pt x="298450" y="0"/>
                </a:moveTo>
                <a:lnTo>
                  <a:pt x="3340100" y="0"/>
                </a:lnTo>
                <a:lnTo>
                  <a:pt x="3340100" y="2384822"/>
                </a:lnTo>
                <a:arcTo wR="298450" hR="298450" stAng="0" swAng="5400000"/>
                <a:lnTo>
                  <a:pt x="0" y="2683272"/>
                </a:lnTo>
                <a:lnTo>
                  <a:pt x="0" y="298450"/>
                </a:lnTo>
                <a:arcTo wR="298450" hR="298450" stAng="10800000" swAng="5400000"/>
                <a:close/>
              </a:path>
            </a:pathLst>
          </a:cu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79500" y="2176729"/>
            <a:ext cx="635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01</a:t>
            </a:r>
            <a:endParaRPr lang="en-US" sz="3200" b="1" dirty="0">
              <a:latin typeface="Aptos" panose="020B00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502025" y="2186254"/>
            <a:ext cx="387350" cy="3873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pic>
        <p:nvPicPr>
          <p:cNvPr id="7" name="Image 0" descr="Activity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94100" y="2278329"/>
            <a:ext cx="203200" cy="203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79500" y="2672029"/>
            <a:ext cx="2903982" cy="273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RILes en la mira</a:t>
            </a:r>
            <a:endParaRPr lang="en-US" sz="1700" dirty="0">
              <a:latin typeface="Aptos" panose="020B00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79500" y="3009174"/>
            <a:ext cx="2903982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Cerca de la mitad de las sanciones a pisciculturas se asocia a la norma de RILes.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425950" y="1941779"/>
            <a:ext cx="3340100" cy="2683272"/>
          </a:xfrm>
          <a:custGeom>
            <a:avLst/>
            <a:gdLst/>
            <a:ahLst/>
            <a:cxnLst/>
            <a:rect l="l" t="t" r="r" b="b"/>
            <a:pathLst>
              <a:path w="3340100" h="2683272">
                <a:moveTo>
                  <a:pt x="298450" y="0"/>
                </a:moveTo>
                <a:lnTo>
                  <a:pt x="3340100" y="0"/>
                </a:lnTo>
                <a:lnTo>
                  <a:pt x="3340100" y="2384822"/>
                </a:lnTo>
                <a:arcTo wR="298450" hR="298450" stAng="0" swAng="5400000"/>
                <a:lnTo>
                  <a:pt x="0" y="2683272"/>
                </a:lnTo>
                <a:lnTo>
                  <a:pt x="0" y="298450"/>
                </a:lnTo>
                <a:arcTo wR="298450" hR="298450" stAng="10800000" swAng="5400000"/>
                <a:close/>
              </a:path>
            </a:pathLst>
          </a:cu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686300" y="2176729"/>
            <a:ext cx="635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02</a:t>
            </a:r>
            <a:endParaRPr lang="en-US" sz="3200" b="1" dirty="0">
              <a:latin typeface="Aptos" panose="020B0004020202020204" pitchFamily="34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108825" y="2186254"/>
            <a:ext cx="387350" cy="3873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pic>
        <p:nvPicPr>
          <p:cNvPr id="14" name="Image 1" descr="Databa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00900" y="2278329"/>
            <a:ext cx="203200" cy="2032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686300" y="2672029"/>
            <a:ext cx="2903982" cy="273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Fiscalización automatizada</a:t>
            </a:r>
            <a:endParaRPr lang="en-US" sz="1700" dirty="0">
              <a:latin typeface="Aptos" panose="020B0004020202020204" pitchFamily="34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4686300" y="3009174"/>
            <a:ext cx="2903982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 err="1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RILes</a:t>
            </a: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: nuevo Sistema SISREL</a:t>
            </a:r>
          </a:p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CES: </a:t>
            </a:r>
            <a:r>
              <a:rPr lang="en-US" sz="1600" dirty="0" err="1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Satélite</a:t>
            </a: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, cruce con el SIFA de Sernapesca e informes que se generan solos.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2879725" y="4122934"/>
            <a:ext cx="2819400" cy="623491"/>
          </a:xfrm>
          <a:custGeom>
            <a:avLst/>
            <a:gdLst/>
            <a:ahLst/>
            <a:cxnLst/>
            <a:rect l="l" t="t" r="r" b="b"/>
            <a:pathLst>
              <a:path w="2819400" h="623491">
                <a:moveTo>
                  <a:pt x="152400" y="0"/>
                </a:moveTo>
                <a:lnTo>
                  <a:pt x="2819400" y="0"/>
                </a:lnTo>
                <a:lnTo>
                  <a:pt x="2819400" y="471091"/>
                </a:lnTo>
                <a:arcTo wR="152400" hR="152400" stAng="0" swAng="5400000"/>
                <a:lnTo>
                  <a:pt x="0" y="623491"/>
                </a:lnTo>
                <a:lnTo>
                  <a:pt x="0" y="152400"/>
                </a:lnTo>
                <a:arcTo wR="152400" hR="152400" stAng="10800000" swAng="5400000"/>
                <a:close/>
              </a:path>
            </a:pathLst>
          </a:custGeom>
          <a:solidFill>
            <a:srgbClr val="EAF7F6"/>
          </a:solidFill>
          <a:ln/>
        </p:spPr>
        <p:txBody>
          <a:bodyPr wrap="square" lIns="127000" tIns="88900" rIns="50038" bIns="6350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Lo que sigue: IA para acelerar expedientes.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8032750" y="1941779"/>
            <a:ext cx="3340100" cy="2683272"/>
          </a:xfrm>
          <a:custGeom>
            <a:avLst/>
            <a:gdLst/>
            <a:ahLst/>
            <a:cxnLst/>
            <a:rect l="l" t="t" r="r" b="b"/>
            <a:pathLst>
              <a:path w="3340100" h="2683272">
                <a:moveTo>
                  <a:pt x="298450" y="0"/>
                </a:moveTo>
                <a:lnTo>
                  <a:pt x="3340100" y="0"/>
                </a:lnTo>
                <a:lnTo>
                  <a:pt x="3340100" y="2384822"/>
                </a:lnTo>
                <a:arcTo wR="298450" hR="298450" stAng="0" swAng="5400000"/>
                <a:lnTo>
                  <a:pt x="0" y="2683272"/>
                </a:lnTo>
                <a:lnTo>
                  <a:pt x="0" y="298450"/>
                </a:lnTo>
                <a:arcTo wR="298450" hR="298450" stAng="10800000" swAng="5400000"/>
                <a:close/>
              </a:path>
            </a:pathLst>
          </a:cu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8293100" y="2176729"/>
            <a:ext cx="635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03</a:t>
            </a:r>
            <a:endParaRPr lang="en-US" sz="3200" b="1" dirty="0">
              <a:latin typeface="Aptos" panose="020B0004020202020204" pitchFamily="34" charset="0"/>
            </a:endParaRPr>
          </a:p>
        </p:txBody>
      </p:sp>
      <p:sp>
        <p:nvSpPr>
          <p:cNvPr id="20" name="Shape 16"/>
          <p:cNvSpPr/>
          <p:nvPr/>
        </p:nvSpPr>
        <p:spPr>
          <a:xfrm>
            <a:off x="10715625" y="2186254"/>
            <a:ext cx="387350" cy="3873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00B0AA"/>
            </a:solidFill>
            <a:prstDash val="solid"/>
          </a:ln>
        </p:spPr>
        <p:txBody>
          <a:bodyPr/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pic>
        <p:nvPicPr>
          <p:cNvPr id="21" name="Image 2" descr="Cloc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807700" y="2278329"/>
            <a:ext cx="203200" cy="20320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293100" y="2672029"/>
            <a:ext cx="3073400" cy="273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Más certeza, menos margen</a:t>
            </a:r>
            <a:endParaRPr lang="en-US" sz="1700" dirty="0">
              <a:latin typeface="Aptos" panose="020B0004020202020204" pitchFamily="34" charset="0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8293100" y="3009174"/>
            <a:ext cx="2903982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Procesos en 12 meses y cruce de datos entre sistemas.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8283575" y="4124183"/>
            <a:ext cx="2819400" cy="623491"/>
          </a:xfrm>
          <a:custGeom>
            <a:avLst/>
            <a:gdLst/>
            <a:ahLst/>
            <a:cxnLst/>
            <a:rect l="l" t="t" r="r" b="b"/>
            <a:pathLst>
              <a:path w="2819400" h="623491">
                <a:moveTo>
                  <a:pt x="152400" y="0"/>
                </a:moveTo>
                <a:lnTo>
                  <a:pt x="2819400" y="0"/>
                </a:lnTo>
                <a:lnTo>
                  <a:pt x="2819400" y="471091"/>
                </a:lnTo>
                <a:arcTo wR="152400" hR="152400" stAng="0" swAng="5400000"/>
                <a:lnTo>
                  <a:pt x="0" y="623491"/>
                </a:lnTo>
                <a:lnTo>
                  <a:pt x="0" y="152400"/>
                </a:lnTo>
                <a:arcTo wR="152400" hR="152400" stAng="10800000" swAng="5400000"/>
                <a:close/>
              </a:path>
            </a:pathLst>
          </a:custGeom>
          <a:solidFill>
            <a:srgbClr val="EAF7F6"/>
          </a:solidFill>
          <a:ln/>
        </p:spPr>
        <p:txBody>
          <a:bodyPr wrap="square" lIns="127000" tIns="88900" rIns="50038" bIns="6350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Reforma a la LOSMA: más facultades para sancionar.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812800" y="4936201"/>
            <a:ext cx="1088339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Cada dato que la empresa reporta hoy puede ser contrastado mañana.</a:t>
            </a:r>
            <a:endParaRPr lang="en-US" sz="2000" dirty="0">
              <a:latin typeface="Aptos" panose="020B0004020202020204" pitchFamily="34" charset="0"/>
            </a:endParaRPr>
          </a:p>
        </p:txBody>
      </p:sp>
      <p:pic>
        <p:nvPicPr>
          <p:cNvPr id="26" name="Image 3" descr="connector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34621" y="5365093"/>
            <a:ext cx="7249257" cy="89497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12800" y="6019800"/>
            <a:ext cx="9271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Fuentes: Aqua (may. 2026) · SMA, Estrategias de RILes y CES · Diario Financiero (sept. 2026) · SMA y Canal 9 (sept.–oct. 2026)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CD2CA6D9-6207-0EB8-806E-14DA0C23EDB0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r>
              <a:rPr lang="es-CL" sz="2000" b="1" dirty="0">
                <a:solidFill>
                  <a:srgbClr val="10ABA2"/>
                </a:solidFill>
                <a:latin typeface="Aptos" panose="020B0004020202020204" pitchFamily="34" charset="0"/>
              </a:rPr>
              <a:t>0</a:t>
            </a:r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7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DDD82006-97BC-3E20-1D14-6F9A650AF762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4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EBD92314-AAA2-4AB1-2430-B3168B0DC498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88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Imagen 31">
            <a:extLst>
              <a:ext uri="{FF2B5EF4-FFF2-40B4-BE49-F238E27FC236}">
                <a16:creationId xmlns:a16="http://schemas.microsoft.com/office/drawing/2014/main" id="{A5DA1F0F-9DDA-E778-2C66-7647B220C9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  <p:sp>
        <p:nvSpPr>
          <p:cNvPr id="33" name="Text 11">
            <a:extLst>
              <a:ext uri="{FF2B5EF4-FFF2-40B4-BE49-F238E27FC236}">
                <a16:creationId xmlns:a16="http://schemas.microsoft.com/office/drawing/2014/main" id="{B6AF10DC-E8D1-2708-888F-0D043F0CC6F2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8" name="Text 20">
            <a:extLst>
              <a:ext uri="{FF2B5EF4-FFF2-40B4-BE49-F238E27FC236}">
                <a16:creationId xmlns:a16="http://schemas.microsoft.com/office/drawing/2014/main" id="{AE6D0EC2-7C35-E8CE-9D45-03D6A9B64688}"/>
              </a:ext>
            </a:extLst>
          </p:cNvPr>
          <p:cNvSpPr/>
          <p:nvPr/>
        </p:nvSpPr>
        <p:spPr>
          <a:xfrm>
            <a:off x="817152" y="5550155"/>
            <a:ext cx="1088339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es-ES_tradnl" sz="2000" noProof="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Riesgo: que la SMA califique de “falsa” o “incompleta” la información (delito ambiental)</a:t>
            </a:r>
            <a:endParaRPr lang="es-ES_tradnl" sz="2000" noProof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677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kern="0" spc="300" dirty="0">
                <a:solidFill>
                  <a:srgbClr val="00A5A0"/>
                </a:solidFill>
                <a:latin typeface="Aptos" panose="020B0004020202020204" pitchFamily="34" charset="0"/>
                <a:ea typeface="Urbanist"/>
                <a:cs typeface="Urbanist" pitchFamily="34" charset="-120"/>
              </a:rPr>
              <a:t>SANCIONES</a:t>
            </a:r>
            <a:endParaRPr lang="en-US" sz="1600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0">
                <a:solidFill>
                  <a:srgbClr val="3D3C3C"/>
                </a:solidFill>
                <a:cs typeface="Urbanist" pitchFamily="34" charset="-120"/>
              </a:rPr>
              <a:t>Las sanciones </a:t>
            </a:r>
            <a:r>
              <a:rPr lang="en-US" sz="3600" b="1" dirty="0">
                <a:solidFill>
                  <a:srgbClr val="3D3C3C"/>
                </a:solidFill>
                <a:cs typeface="Urbanist" pitchFamily="34" charset="-120"/>
              </a:rPr>
              <a:t>escalan </a:t>
            </a:r>
            <a:r>
              <a:rPr lang="en-US" sz="3600" b="1" dirty="0" err="1">
                <a:solidFill>
                  <a:srgbClr val="3D3C3C"/>
                </a:solidFill>
                <a:cs typeface="Urbanist" pitchFamily="34" charset="-120"/>
              </a:rPr>
              <a:t>hasta revocar la RCA</a:t>
            </a:r>
            <a:endParaRPr lang="en-US" sz="3600" b="1" dirty="0"/>
          </a:p>
        </p:txBody>
      </p:sp>
      <p:sp>
        <p:nvSpPr>
          <p:cNvPr id="27" name="Text 21"/>
          <p:cNvSpPr/>
          <p:nvPr/>
        </p:nvSpPr>
        <p:spPr>
          <a:xfrm>
            <a:off x="812800" y="5858762"/>
            <a:ext cx="9271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dirty="0">
                <a:solidFill>
                  <a:srgbClr val="8A8A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Fuente: Ley Orgánica de la Superintendencia del Medio Ambiente (art. 2° Ley 20.417), artículos 38 y 39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101" name="Escalón 1"/>
          <p:cNvSpPr/>
          <p:nvPr/>
        </p:nvSpPr>
        <p:spPr>
          <a:xfrm>
            <a:off x="812800" y="3637227"/>
            <a:ext cx="2587625" cy="1905000"/>
          </a:xfrm>
          <a:prstGeom prst="roundRect">
            <a:avLst>
              <a:gd name="adj" fmla="val 7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203200" tIns="177800" rIns="177800" bIns="152400" anchor="t">
            <a:noAutofit/>
          </a:bodyPr>
          <a:lstStyle/>
          <a:p>
            <a:pPr marL="0" indent="0" algn="l">
              <a:lnSpc>
                <a:spcPts val="2600"/>
              </a:lnSpc>
              <a:spcBef>
                <a:spcPts val="0"/>
              </a:spcBef>
              <a:buNone/>
            </a:pPr>
            <a:r>
              <a:rPr lang="es-CL" sz="2200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01</a:t>
            </a:r>
          </a:p>
          <a:p>
            <a:pPr marL="0" indent="0" algn="l">
              <a:lnSpc>
                <a:spcPts val="1900"/>
              </a:lnSpc>
              <a:spcBef>
                <a:spcPts val="600"/>
              </a:spcBef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Amonestación por escrito</a:t>
            </a:r>
          </a:p>
          <a:p>
            <a:pPr marL="0" indent="0" algn="l">
              <a:lnSpc>
                <a:spcPts val="1900"/>
              </a:lnSpc>
              <a:spcBef>
                <a:spcPts val="300"/>
              </a:spcBef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Infracciones leves</a:t>
            </a:r>
          </a:p>
        </p:txBody>
      </p:sp>
      <p:sp>
        <p:nvSpPr>
          <p:cNvPr id="102" name="Escalón 2"/>
          <p:cNvSpPr/>
          <p:nvPr/>
        </p:nvSpPr>
        <p:spPr>
          <a:xfrm>
            <a:off x="3578225" y="3096491"/>
            <a:ext cx="2587625" cy="2445736"/>
          </a:xfrm>
          <a:prstGeom prst="roundRect">
            <a:avLst>
              <a:gd name="adj" fmla="val 7000"/>
            </a:avLst>
          </a:prstGeom>
          <a:solidFill>
            <a:srgbClr val="EAF7F6"/>
          </a:solidFill>
          <a:ln>
            <a:noFill/>
          </a:ln>
        </p:spPr>
        <p:txBody>
          <a:bodyPr wrap="square" lIns="203200" tIns="177800" rIns="177800" bIns="152400" anchor="t">
            <a:noAutofit/>
          </a:bodyPr>
          <a:lstStyle/>
          <a:p>
            <a:pPr marL="0" indent="0" algn="l">
              <a:lnSpc>
                <a:spcPts val="2600"/>
              </a:lnSpc>
              <a:spcBef>
                <a:spcPts val="0"/>
              </a:spcBef>
              <a:buNone/>
            </a:pPr>
            <a:r>
              <a:rPr lang="es-CL" sz="2200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02</a:t>
            </a:r>
          </a:p>
          <a:p>
            <a:pPr marL="0" indent="0" algn="l">
              <a:lnSpc>
                <a:spcPts val="1900"/>
              </a:lnSpc>
              <a:spcBef>
                <a:spcPts val="600"/>
              </a:spcBef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Multa</a:t>
            </a:r>
          </a:p>
          <a:p>
            <a:pPr marL="0" indent="0" algn="l">
              <a:lnSpc>
                <a:spcPts val="1900"/>
              </a:lnSpc>
              <a:spcBef>
                <a:spcPts val="300"/>
              </a:spcBef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Hasta 1.000, 5.000 o 10.000 UTA según gravedad</a:t>
            </a:r>
          </a:p>
        </p:txBody>
      </p:sp>
      <p:sp>
        <p:nvSpPr>
          <p:cNvPr id="103" name="Escalón 3"/>
          <p:cNvSpPr/>
          <p:nvPr/>
        </p:nvSpPr>
        <p:spPr>
          <a:xfrm>
            <a:off x="6343650" y="2483427"/>
            <a:ext cx="2587625" cy="3058800"/>
          </a:xfrm>
          <a:prstGeom prst="roundRect">
            <a:avLst>
              <a:gd name="adj" fmla="val 7000"/>
            </a:avLst>
          </a:prstGeom>
          <a:solidFill>
            <a:srgbClr val="BFE5E3"/>
          </a:solidFill>
          <a:ln>
            <a:noFill/>
          </a:ln>
        </p:spPr>
        <p:txBody>
          <a:bodyPr wrap="square" lIns="203200" tIns="177800" rIns="177800" bIns="152400" anchor="t">
            <a:noAutofit/>
          </a:bodyPr>
          <a:lstStyle/>
          <a:p>
            <a:pPr marL="0" indent="0" algn="l">
              <a:lnSpc>
                <a:spcPts val="2600"/>
              </a:lnSpc>
              <a:spcBef>
                <a:spcPts val="0"/>
              </a:spcBef>
              <a:buNone/>
            </a:pPr>
            <a:r>
              <a:rPr lang="es-CL" sz="2200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03</a:t>
            </a:r>
          </a:p>
          <a:p>
            <a:pPr marL="0" indent="0" algn="l">
              <a:lnSpc>
                <a:spcPts val="1900"/>
              </a:lnSpc>
              <a:spcBef>
                <a:spcPts val="600"/>
              </a:spcBef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Clausura temporal o definitiva</a:t>
            </a:r>
          </a:p>
          <a:p>
            <a:pPr marL="0" indent="0" algn="l">
              <a:lnSpc>
                <a:spcPts val="1900"/>
              </a:lnSpc>
              <a:spcBef>
                <a:spcPts val="300"/>
              </a:spcBef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Infracciones graves y gravísimas</a:t>
            </a:r>
          </a:p>
        </p:txBody>
      </p:sp>
      <p:sp>
        <p:nvSpPr>
          <p:cNvPr id="104" name="Escalón 4"/>
          <p:cNvSpPr/>
          <p:nvPr/>
        </p:nvSpPr>
        <p:spPr>
          <a:xfrm>
            <a:off x="9109075" y="1891145"/>
            <a:ext cx="2587625" cy="3651081"/>
          </a:xfrm>
          <a:prstGeom prst="roundRect">
            <a:avLst>
              <a:gd name="adj" fmla="val 7000"/>
            </a:avLst>
          </a:prstGeom>
          <a:solidFill>
            <a:srgbClr val="007F7A"/>
          </a:solidFill>
          <a:ln>
            <a:noFill/>
          </a:ln>
        </p:spPr>
        <p:txBody>
          <a:bodyPr wrap="square" lIns="203200" tIns="177800" rIns="177800" bIns="152400" anchor="t">
            <a:noAutofit/>
          </a:bodyPr>
          <a:lstStyle/>
          <a:p>
            <a:pPr marL="0" indent="0" algn="l">
              <a:lnSpc>
                <a:spcPts val="2600"/>
              </a:lnSpc>
              <a:spcBef>
                <a:spcPts val="0"/>
              </a:spcBef>
              <a:buNone/>
            </a:pPr>
            <a:r>
              <a:rPr lang="es-CL" sz="2200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04</a:t>
            </a:r>
          </a:p>
          <a:p>
            <a:pPr marL="0" indent="0" algn="l">
              <a:lnSpc>
                <a:spcPts val="1900"/>
              </a:lnSpc>
              <a:spcBef>
                <a:spcPts val="600"/>
              </a:spcBef>
              <a:buNone/>
            </a:pPr>
            <a:r>
              <a:rPr lang="es-CL" sz="1600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Revocación de la RCA</a:t>
            </a:r>
          </a:p>
          <a:p>
            <a:pPr marL="0" indent="0" algn="l">
              <a:lnSpc>
                <a:spcPts val="1900"/>
              </a:lnSpc>
              <a:spcBef>
                <a:spcPts val="300"/>
              </a:spcBef>
              <a:buNone/>
            </a:pPr>
            <a:r>
              <a:rPr lang="es-CL" sz="1600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Infracciones graves y gravísimas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60FD0E-8190-E315-0417-D3D3EB55B212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r>
              <a:rPr lang="es-CL" sz="2000" b="1" dirty="0">
                <a:solidFill>
                  <a:srgbClr val="10ABA2"/>
                </a:solidFill>
                <a:latin typeface="Aptos" panose="020B0004020202020204" pitchFamily="34" charset="0"/>
              </a:rPr>
              <a:t>0</a:t>
            </a:r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8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5BAECD4-C2E0-5878-2D3A-05E35762C2E3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4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8DEBE94-258B-09AA-C3CB-887BB03FB4A3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88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0A6E9C8D-B6F9-F3D1-03C3-9398C539A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  <p:sp>
        <p:nvSpPr>
          <p:cNvPr id="8" name="Text 11">
            <a:extLst>
              <a:ext uri="{FF2B5EF4-FFF2-40B4-BE49-F238E27FC236}">
                <a16:creationId xmlns:a16="http://schemas.microsoft.com/office/drawing/2014/main" id="{4A8C527E-F9FD-E50B-F947-1752712067C2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418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900"/>
              </a:lnSpc>
            </a:pPr>
            <a:r>
              <a:rPr lang="es-CL" sz="1600" spc="3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MEDIDAS PROVISIONALES</a:t>
            </a: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s-CL" sz="3600" dirty="0">
                <a:solidFill>
                  <a:srgbClr val="3D3C3C"/>
                </a:solidFill>
                <a:cs typeface="Urbanist" pitchFamily="34" charset="-120"/>
              </a:rPr>
              <a:t>La SMA puede </a:t>
            </a:r>
            <a:r>
              <a:rPr lang="es-CL" sz="3600" b="1" dirty="0">
                <a:solidFill>
                  <a:srgbClr val="3D3C3C"/>
                </a:solidFill>
                <a:cs typeface="Urbanist" pitchFamily="34" charset="-120"/>
              </a:rPr>
              <a:t>paralizar operación</a:t>
            </a:r>
          </a:p>
        </p:txBody>
      </p:sp>
      <p:sp>
        <p:nvSpPr>
          <p:cNvPr id="27" name="Text 21"/>
          <p:cNvSpPr/>
          <p:nvPr/>
        </p:nvSpPr>
        <p:spPr>
          <a:xfrm>
            <a:off x="812800" y="5955148"/>
            <a:ext cx="9271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s-CL" sz="10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Fuente: Ley 20.417, </a:t>
            </a:r>
            <a:r>
              <a:rPr lang="es-CL" sz="10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Ley Orgánica de la Superintendencia del Medio Ambiente (LOSMA). Art 48. </a:t>
            </a:r>
            <a:endParaRPr lang="es-CL" sz="1000" dirty="0">
              <a:solidFill>
                <a:schemeClr val="bg2">
                  <a:lumMod val="50000"/>
                </a:schemeClr>
              </a:solidFill>
              <a:latin typeface="Aptos" panose="020B0004020202020204" pitchFamily="34" charset="0"/>
              <a:ea typeface="Urbanist" pitchFamily="34" charset="-122"/>
              <a:cs typeface="Urbanist" pitchFamily="34" charset="-120"/>
            </a:endParaRPr>
          </a:p>
        </p:txBody>
      </p:sp>
      <p:sp>
        <p:nvSpPr>
          <p:cNvPr id="200" name="Encabezado medidas"/>
          <p:cNvSpPr/>
          <p:nvPr/>
        </p:nvSpPr>
        <p:spPr>
          <a:xfrm>
            <a:off x="812800" y="1905000"/>
            <a:ext cx="69596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Art. 48: seis medidas que el Superintendente puede ordenar</a:t>
            </a:r>
          </a:p>
        </p:txBody>
      </p:sp>
      <p:sp>
        <p:nvSpPr>
          <p:cNvPr id="201" name="Medida a)"/>
          <p:cNvSpPr/>
          <p:nvPr/>
        </p:nvSpPr>
        <p:spPr>
          <a:xfrm>
            <a:off x="812800" y="2286000"/>
            <a:ext cx="6959600" cy="508000"/>
          </a:xfrm>
          <a:prstGeom prst="roundRect">
            <a:avLst>
              <a:gd name="adj" fmla="val 7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177800" tIns="0" rIns="17780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a)  </a:t>
            </a: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Medidas de corrección, seguridad o control</a:t>
            </a:r>
          </a:p>
        </p:txBody>
      </p:sp>
      <p:sp>
        <p:nvSpPr>
          <p:cNvPr id="202" name="Medida b)"/>
          <p:cNvSpPr/>
          <p:nvPr/>
        </p:nvSpPr>
        <p:spPr>
          <a:xfrm>
            <a:off x="812800" y="2870200"/>
            <a:ext cx="6959600" cy="508000"/>
          </a:xfrm>
          <a:prstGeom prst="roundRect">
            <a:avLst>
              <a:gd name="adj" fmla="val 7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177800" tIns="0" rIns="17780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b)  </a:t>
            </a: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Sellado de aparatos o equipos</a:t>
            </a:r>
          </a:p>
        </p:txBody>
      </p:sp>
      <p:sp>
        <p:nvSpPr>
          <p:cNvPr id="203" name="Medida c)"/>
          <p:cNvSpPr/>
          <p:nvPr/>
        </p:nvSpPr>
        <p:spPr>
          <a:xfrm>
            <a:off x="812800" y="3454400"/>
            <a:ext cx="6959600" cy="508000"/>
          </a:xfrm>
          <a:prstGeom prst="roundRect">
            <a:avLst>
              <a:gd name="adj" fmla="val 7000"/>
            </a:avLst>
          </a:prstGeom>
          <a:solidFill>
            <a:srgbClr val="EAF7F6"/>
          </a:solidFill>
          <a:ln>
            <a:noFill/>
          </a:ln>
        </p:spPr>
        <p:txBody>
          <a:bodyPr wrap="square" lIns="177800" tIns="0" rIns="17780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c)  </a:t>
            </a: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Clausura temporal, parcial o total</a:t>
            </a:r>
          </a:p>
        </p:txBody>
      </p:sp>
      <p:sp>
        <p:nvSpPr>
          <p:cNvPr id="204" name="Etiqueta c)"/>
          <p:cNvSpPr/>
          <p:nvPr/>
        </p:nvSpPr>
        <p:spPr>
          <a:xfrm>
            <a:off x="5867400" y="3454400"/>
            <a:ext cx="1778000" cy="508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marL="0" indent="0" algn="r">
              <a:lnSpc>
                <a:spcPts val="1900"/>
              </a:lnSpc>
              <a:buNone/>
            </a:pPr>
            <a:r>
              <a:rPr lang="es-CL" sz="1600" dirty="0">
                <a:solidFill>
                  <a:srgbClr val="007F7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Paraliza</a:t>
            </a:r>
          </a:p>
        </p:txBody>
      </p:sp>
      <p:sp>
        <p:nvSpPr>
          <p:cNvPr id="205" name="Medida d)"/>
          <p:cNvSpPr/>
          <p:nvPr/>
        </p:nvSpPr>
        <p:spPr>
          <a:xfrm>
            <a:off x="812800" y="4038600"/>
            <a:ext cx="6959600" cy="508000"/>
          </a:xfrm>
          <a:prstGeom prst="roundRect">
            <a:avLst>
              <a:gd name="adj" fmla="val 7000"/>
            </a:avLst>
          </a:prstGeom>
          <a:solidFill>
            <a:srgbClr val="EAF7F6"/>
          </a:solidFill>
          <a:ln>
            <a:noFill/>
          </a:ln>
        </p:spPr>
        <p:txBody>
          <a:bodyPr wrap="square" lIns="177800" tIns="0" rIns="17780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d)  </a:t>
            </a: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Detención del funcionamiento</a:t>
            </a:r>
          </a:p>
        </p:txBody>
      </p:sp>
      <p:sp>
        <p:nvSpPr>
          <p:cNvPr id="206" name="Etiqueta d)"/>
          <p:cNvSpPr/>
          <p:nvPr/>
        </p:nvSpPr>
        <p:spPr>
          <a:xfrm>
            <a:off x="5867400" y="4038600"/>
            <a:ext cx="1778000" cy="508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marL="0" indent="0" algn="r">
              <a:lnSpc>
                <a:spcPts val="1900"/>
              </a:lnSpc>
              <a:buNone/>
            </a:pPr>
            <a:r>
              <a:rPr lang="es-CL" sz="1600" dirty="0">
                <a:solidFill>
                  <a:srgbClr val="007F7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Paraliza</a:t>
            </a:r>
          </a:p>
        </p:txBody>
      </p:sp>
      <p:sp>
        <p:nvSpPr>
          <p:cNvPr id="207" name="Medida e)"/>
          <p:cNvSpPr/>
          <p:nvPr/>
        </p:nvSpPr>
        <p:spPr>
          <a:xfrm>
            <a:off x="812800" y="4622800"/>
            <a:ext cx="6959600" cy="508000"/>
          </a:xfrm>
          <a:prstGeom prst="roundRect">
            <a:avLst>
              <a:gd name="adj" fmla="val 7000"/>
            </a:avLst>
          </a:prstGeom>
          <a:solidFill>
            <a:srgbClr val="EAF7F6"/>
          </a:solidFill>
          <a:ln>
            <a:noFill/>
          </a:ln>
        </p:spPr>
        <p:txBody>
          <a:bodyPr wrap="square" lIns="177800" tIns="0" rIns="17780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e)  </a:t>
            </a: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Suspensión temporal de la RCA</a:t>
            </a:r>
          </a:p>
        </p:txBody>
      </p:sp>
      <p:sp>
        <p:nvSpPr>
          <p:cNvPr id="208" name="Etiqueta e)"/>
          <p:cNvSpPr/>
          <p:nvPr/>
        </p:nvSpPr>
        <p:spPr>
          <a:xfrm>
            <a:off x="5867400" y="4622800"/>
            <a:ext cx="1778000" cy="508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marL="0" indent="0" algn="r">
              <a:lnSpc>
                <a:spcPts val="1900"/>
              </a:lnSpc>
              <a:buNone/>
            </a:pPr>
            <a:r>
              <a:rPr lang="es-CL" sz="1600" dirty="0">
                <a:solidFill>
                  <a:srgbClr val="007F7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Paraliza</a:t>
            </a:r>
          </a:p>
        </p:txBody>
      </p:sp>
      <p:sp>
        <p:nvSpPr>
          <p:cNvPr id="209" name="Medida f)"/>
          <p:cNvSpPr/>
          <p:nvPr/>
        </p:nvSpPr>
        <p:spPr>
          <a:xfrm>
            <a:off x="812800" y="5207000"/>
            <a:ext cx="6959600" cy="508000"/>
          </a:xfrm>
          <a:prstGeom prst="roundRect">
            <a:avLst>
              <a:gd name="adj" fmla="val 7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177800" tIns="0" rIns="17780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f)  </a:t>
            </a: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Monitoreos y análisis a cargo del infractor</a:t>
            </a:r>
          </a:p>
        </p:txBody>
      </p:sp>
      <p:sp>
        <p:nvSpPr>
          <p:cNvPr id="210" name="Condiciones"/>
          <p:cNvSpPr/>
          <p:nvPr/>
        </p:nvSpPr>
        <p:spPr>
          <a:xfrm>
            <a:off x="8128000" y="2286000"/>
            <a:ext cx="3568700" cy="3429000"/>
          </a:xfrm>
          <a:prstGeom prst="roundRect">
            <a:avLst>
              <a:gd name="adj" fmla="val 7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190500" tIns="152400" rIns="177800" bIns="12700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pc="300" dirty="0">
                <a:solidFill>
                  <a:srgbClr val="007F7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CONDICIONES</a:t>
            </a:r>
          </a:p>
          <a:p>
            <a:pPr marL="0" indent="0" algn="l">
              <a:lnSpc>
                <a:spcPts val="1900"/>
              </a:lnSpc>
              <a:spcBef>
                <a:spcPts val="500"/>
              </a:spcBef>
              <a:buNone/>
            </a:pPr>
            <a:r>
              <a:rPr lang="es-CL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Objetivo: </a:t>
            </a:r>
            <a:r>
              <a:rPr lang="es-CL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evitar daño inminente al ambiente o la salud</a:t>
            </a:r>
          </a:p>
          <a:p>
            <a:pPr marL="0" indent="0" algn="l">
              <a:lnSpc>
                <a:spcPts val="1900"/>
              </a:lnSpc>
              <a:spcBef>
                <a:spcPts val="800"/>
              </a:spcBef>
              <a:buNone/>
            </a:pPr>
            <a:r>
              <a:rPr lang="es-CL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Plazo: </a:t>
            </a:r>
            <a:r>
              <a:rPr lang="es-CL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hasta 30 días corridos, renovables</a:t>
            </a:r>
          </a:p>
          <a:p>
            <a:pPr marL="0" indent="0" algn="l">
              <a:lnSpc>
                <a:spcPts val="1900"/>
              </a:lnSpc>
              <a:spcBef>
                <a:spcPts val="800"/>
              </a:spcBef>
              <a:buNone/>
            </a:pPr>
            <a:r>
              <a:rPr lang="es-CL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Momento: </a:t>
            </a:r>
            <a:r>
              <a:rPr lang="es-CL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antes o después de formular cargos</a:t>
            </a:r>
          </a:p>
          <a:p>
            <a:pPr marL="0" indent="0" algn="l">
              <a:lnSpc>
                <a:spcPts val="1900"/>
              </a:lnSpc>
              <a:spcBef>
                <a:spcPts val="800"/>
              </a:spcBef>
              <a:buNone/>
            </a:pPr>
            <a:r>
              <a:rPr lang="es-CL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Control: </a:t>
            </a:r>
            <a:r>
              <a:rPr lang="es-CL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c), d) y e) exigen autorización del Tribunal Ambiental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F6834D7-5A28-CE8C-89E4-376B6BB50DE1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r>
              <a:rPr lang="es-CL" sz="2000" b="1" dirty="0">
                <a:solidFill>
                  <a:srgbClr val="10ABA2"/>
                </a:solidFill>
                <a:latin typeface="Aptos" panose="020B0004020202020204" pitchFamily="34" charset="0"/>
              </a:rPr>
              <a:t>0</a:t>
            </a:r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9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E92F56B-142A-A659-8B99-A792ADF3D69D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4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52EC8ED-DAD5-316B-D6B1-B9F1BFF169C5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88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BA396384-4340-AE13-E167-95E0DA98D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  <p:sp>
        <p:nvSpPr>
          <p:cNvPr id="8" name="Text 11">
            <a:extLst>
              <a:ext uri="{FF2B5EF4-FFF2-40B4-BE49-F238E27FC236}">
                <a16:creationId xmlns:a16="http://schemas.microsoft.com/office/drawing/2014/main" id="{B4E8C408-2DEB-D529-3746-F24BB97082D8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064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kern="0" spc="3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CUMPLIMIENTO Y EXCELENCIA OPERACIONAL</a:t>
            </a:r>
            <a:endParaRPr lang="en-US" sz="1600" dirty="0">
              <a:solidFill>
                <a:srgbClr val="00A5A0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2800" dirty="0">
                <a:solidFill>
                  <a:srgbClr val="3D3C3C"/>
                </a:solidFill>
                <a:cs typeface="Urbanist" pitchFamily="34" charset="-120"/>
              </a:rPr>
              <a:t>La excelencia operacional </a:t>
            </a:r>
            <a:r>
              <a:rPr lang="en-US" sz="2800" b="1" dirty="0" err="1">
                <a:solidFill>
                  <a:srgbClr val="3D3C3C"/>
                </a:solidFill>
                <a:cs typeface="Urbanist" pitchFamily="34" charset="-120"/>
              </a:rPr>
              <a:t>parte por el cumplimiento normativo</a:t>
            </a:r>
            <a:endParaRPr lang="en-US" sz="2800" b="1" dirty="0"/>
          </a:p>
        </p:txBody>
      </p:sp>
      <p:sp>
        <p:nvSpPr>
          <p:cNvPr id="100" name="Techo"/>
          <p:cNvSpPr/>
          <p:nvPr/>
        </p:nvSpPr>
        <p:spPr>
          <a:xfrm>
            <a:off x="812800" y="1905000"/>
            <a:ext cx="10883900" cy="660400"/>
          </a:xfrm>
          <a:prstGeom prst="roundRect">
            <a:avLst>
              <a:gd name="adj" fmla="val 9000"/>
            </a:avLst>
          </a:prstGeom>
          <a:solidFill>
            <a:srgbClr val="00A5A0"/>
          </a:solidFill>
          <a:ln>
            <a:noFill/>
          </a:ln>
        </p:spPr>
        <p:txBody>
          <a:bodyPr wrap="square" lIns="127000" tIns="127000" rIns="127000" bIns="127000" anchor="ctr">
            <a:noAutofit/>
          </a:bodyPr>
          <a:lstStyle/>
          <a:p>
            <a:pPr marL="0" indent="0" algn="ctr">
              <a:lnSpc>
                <a:spcPts val="2400"/>
              </a:lnSpc>
              <a:spcBef>
                <a:spcPts val="0"/>
              </a:spcBef>
              <a:buNone/>
            </a:pPr>
            <a:r>
              <a:rPr lang="es-CL" sz="2000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¿Cómo aseguramos la continuidad de las operaciones?</a:t>
            </a:r>
          </a:p>
        </p:txBody>
      </p:sp>
      <p:sp>
        <p:nvSpPr>
          <p:cNvPr id="101" name="Pilar 1"/>
          <p:cNvSpPr/>
          <p:nvPr/>
        </p:nvSpPr>
        <p:spPr>
          <a:xfrm>
            <a:off x="812800" y="2870200"/>
            <a:ext cx="3424767" cy="1905000"/>
          </a:xfrm>
          <a:prstGeom prst="roundRect">
            <a:avLst>
              <a:gd name="adj" fmla="val 9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203200" tIns="203200" rIns="203200" bIns="203200" anchor="t">
            <a:noAutofit/>
          </a:bodyPr>
          <a:lstStyle/>
          <a:p>
            <a:pPr marL="0" indent="0" algn="l">
              <a:lnSpc>
                <a:spcPts val="2600"/>
              </a:lnSpc>
              <a:spcBef>
                <a:spcPts val="0"/>
              </a:spcBef>
              <a:buNone/>
            </a:pPr>
            <a:r>
              <a:rPr lang="es-CL" sz="2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01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/>
                <a:cs typeface="Urbanist" pitchFamily="34" charset="-120"/>
              </a:rPr>
              <a:t>Temas críticos: Producción, residuos industriales líquidos, anoxia en fondo marino, olores, ruidos.</a:t>
            </a:r>
            <a:endParaRPr lang="es-CL" sz="1600" dirty="0">
              <a:solidFill>
                <a:srgbClr val="3D3C3C"/>
              </a:solidFill>
              <a:latin typeface="Aptos" panose="020B0004020202020204" pitchFamily="34" charset="0"/>
              <a:ea typeface="Urbanist" pitchFamily="34" charset="-122"/>
              <a:cs typeface="Urbanist" pitchFamily="34" charset="-120"/>
            </a:endParaRPr>
          </a:p>
        </p:txBody>
      </p:sp>
      <p:sp>
        <p:nvSpPr>
          <p:cNvPr id="102" name="Pilar 2"/>
          <p:cNvSpPr/>
          <p:nvPr/>
        </p:nvSpPr>
        <p:spPr>
          <a:xfrm>
            <a:off x="4542367" y="2870200"/>
            <a:ext cx="3424767" cy="1905000"/>
          </a:xfrm>
          <a:prstGeom prst="roundRect">
            <a:avLst>
              <a:gd name="adj" fmla="val 9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203200" tIns="203200" rIns="203200" bIns="203200" anchor="t">
            <a:noAutofit/>
          </a:bodyPr>
          <a:lstStyle/>
          <a:p>
            <a:pPr marL="0" indent="0" algn="l">
              <a:lnSpc>
                <a:spcPts val="2600"/>
              </a:lnSpc>
              <a:spcBef>
                <a:spcPts val="0"/>
              </a:spcBef>
              <a:buNone/>
            </a:pPr>
            <a:r>
              <a:rPr lang="es-CL" sz="2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02</a:t>
            </a:r>
          </a:p>
          <a:p>
            <a:pPr marL="0" indent="0" algn="l">
              <a:lnSpc>
                <a:spcPts val="2000"/>
              </a:lnSpc>
              <a:spcBef>
                <a:spcPts val="600"/>
              </a:spcBef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Un cumplimiento demostrable reduce los riesgos de sanciones y permite resolver hallazgos con medidas propias.</a:t>
            </a:r>
          </a:p>
        </p:txBody>
      </p:sp>
      <p:sp>
        <p:nvSpPr>
          <p:cNvPr id="103" name="Pilar 3"/>
          <p:cNvSpPr/>
          <p:nvPr/>
        </p:nvSpPr>
        <p:spPr>
          <a:xfrm>
            <a:off x="8271933" y="2870200"/>
            <a:ext cx="3424767" cy="1905000"/>
          </a:xfrm>
          <a:prstGeom prst="roundRect">
            <a:avLst>
              <a:gd name="adj" fmla="val 9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203200" tIns="203200" rIns="203200" bIns="203200" anchor="t">
            <a:noAutofit/>
          </a:bodyPr>
          <a:lstStyle/>
          <a:p>
            <a:pPr marL="0" indent="0" algn="l">
              <a:lnSpc>
                <a:spcPts val="2600"/>
              </a:lnSpc>
              <a:spcBef>
                <a:spcPts val="0"/>
              </a:spcBef>
              <a:buNone/>
            </a:pPr>
            <a:r>
              <a:rPr lang="es-CL" sz="2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03</a:t>
            </a:r>
          </a:p>
          <a:p>
            <a:pPr marL="0" indent="0" algn="l">
              <a:lnSpc>
                <a:spcPts val="2000"/>
              </a:lnSpc>
              <a:spcBef>
                <a:spcPts val="600"/>
              </a:spcBef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Un buen desempeño ambiental y verificable genera confianza en comunidades, autoridades y mercados.</a:t>
            </a:r>
          </a:p>
        </p:txBody>
      </p:sp>
      <p:sp>
        <p:nvSpPr>
          <p:cNvPr id="104" name="Base"/>
          <p:cNvSpPr/>
          <p:nvPr/>
        </p:nvSpPr>
        <p:spPr>
          <a:xfrm>
            <a:off x="812800" y="5080000"/>
            <a:ext cx="10883900" cy="914400"/>
          </a:xfrm>
          <a:prstGeom prst="roundRect">
            <a:avLst>
              <a:gd name="adj" fmla="val 9000"/>
            </a:avLst>
          </a:prstGeom>
          <a:solidFill>
            <a:srgbClr val="3D3C3C"/>
          </a:solidFill>
          <a:ln>
            <a:noFill/>
          </a:ln>
        </p:spPr>
        <p:txBody>
          <a:bodyPr wrap="square" lIns="76200" tIns="76200" rIns="76200" bIns="76200" anchor="ctr">
            <a:noAutofit/>
          </a:bodyPr>
          <a:lstStyle/>
          <a:p>
            <a:pPr marL="0" indent="0" algn="ctr">
              <a:lnSpc>
                <a:spcPts val="2400"/>
              </a:lnSpc>
              <a:spcBef>
                <a:spcPts val="0"/>
              </a:spcBef>
              <a:buNone/>
            </a:pPr>
            <a:r>
              <a:rPr lang="es-CL" sz="2000" b="1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Cumplimiento normativo</a:t>
            </a:r>
          </a:p>
          <a:p>
            <a:pPr marL="0" indent="0" algn="ctr">
              <a:lnSpc>
                <a:spcPts val="1900"/>
              </a:lnSpc>
              <a:spcBef>
                <a:spcPts val="0"/>
              </a:spcBef>
              <a:buNone/>
            </a:pPr>
            <a:r>
              <a:rPr lang="es-CL" sz="1600" dirty="0">
                <a:solidFill>
                  <a:srgbClr val="EAF7F6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gestionado con la misma disciplina que la producción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6E9F8A-D67E-A447-6013-F31C4E3CC176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10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8A3DA2B-5A41-EE12-9AA6-EEC342DD806F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4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814A27A-DA96-45AC-C37C-5E37592757C3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88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67AA0AD0-4AC5-AAAF-2C3B-767AF13DC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  <p:sp>
        <p:nvSpPr>
          <p:cNvPr id="8" name="Text 11">
            <a:extLst>
              <a:ext uri="{FF2B5EF4-FFF2-40B4-BE49-F238E27FC236}">
                <a16:creationId xmlns:a16="http://schemas.microsoft.com/office/drawing/2014/main" id="{C5178A19-77B3-B0B4-8EF6-9D55B534F41A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012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900"/>
              </a:lnSpc>
            </a:pPr>
            <a:endParaRPr lang="es-CL" sz="1600" spc="300" dirty="0">
              <a:solidFill>
                <a:srgbClr val="007F7A"/>
              </a:solidFill>
              <a:latin typeface="Aptos" panose="020B0004020202020204" pitchFamily="34" charset="0"/>
              <a:ea typeface="Urbanist" pitchFamily="34" charset="-122"/>
              <a:cs typeface="Urbanist" pitchFamily="34" charset="-12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41837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s-CL" sz="3400" dirty="0">
                <a:solidFill>
                  <a:srgbClr val="3D3C3C"/>
                </a:solidFill>
                <a:cs typeface="Urbanist" pitchFamily="34" charset="-120"/>
              </a:rPr>
              <a:t>El diálogo público-privado genera mejores instrumentos</a:t>
            </a:r>
            <a:endParaRPr lang="es-CL" sz="3400" b="1" dirty="0">
              <a:solidFill>
                <a:srgbClr val="3D3C3C"/>
              </a:solidFill>
              <a:cs typeface="Urbanist" pitchFamily="34" charset="-120"/>
            </a:endParaRPr>
          </a:p>
        </p:txBody>
      </p:sp>
      <p:sp>
        <p:nvSpPr>
          <p:cNvPr id="300" name="Sector productivo"/>
          <p:cNvSpPr/>
          <p:nvPr/>
        </p:nvSpPr>
        <p:spPr>
          <a:xfrm>
            <a:off x="812800" y="2413000"/>
            <a:ext cx="2374900" cy="1371600"/>
          </a:xfrm>
          <a:prstGeom prst="roundRect">
            <a:avLst>
              <a:gd name="adj" fmla="val 7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190500" tIns="762000" rIns="152400" bIns="127000" anchor="t">
            <a:noAutofit/>
          </a:bodyPr>
          <a:lstStyle/>
          <a:p>
            <a:pPr marL="0" indent="0" algn="l">
              <a:lnSpc>
                <a:spcPts val="1900"/>
              </a:lnSpc>
              <a:spcBef>
                <a:spcPts val="0"/>
              </a:spcBef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Sector productivo</a:t>
            </a:r>
          </a:p>
          <a:p>
            <a:pPr marL="0" indent="0" algn="l">
              <a:lnSpc>
                <a:spcPts val="1900"/>
              </a:lnSpc>
              <a:spcBef>
                <a:spcPts val="300"/>
              </a:spcBef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Conoce la operación</a:t>
            </a:r>
          </a:p>
        </p:txBody>
      </p:sp>
      <p:sp>
        <p:nvSpPr>
          <p:cNvPr id="301" name="Autoridad"/>
          <p:cNvSpPr/>
          <p:nvPr/>
        </p:nvSpPr>
        <p:spPr>
          <a:xfrm>
            <a:off x="812800" y="3962400"/>
            <a:ext cx="2374900" cy="1371600"/>
          </a:xfrm>
          <a:prstGeom prst="roundRect">
            <a:avLst>
              <a:gd name="adj" fmla="val 7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190500" tIns="762000" rIns="152400" bIns="127000" anchor="t">
            <a:noAutofit/>
          </a:bodyPr>
          <a:lstStyle/>
          <a:p>
            <a:pPr marL="0" indent="0" algn="l">
              <a:lnSpc>
                <a:spcPts val="1900"/>
              </a:lnSpc>
              <a:spcBef>
                <a:spcPts val="0"/>
              </a:spcBef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Autoridad</a:t>
            </a:r>
          </a:p>
          <a:p>
            <a:pPr marL="0" indent="0" algn="l">
              <a:lnSpc>
                <a:spcPts val="1900"/>
              </a:lnSpc>
              <a:spcBef>
                <a:spcPts val="300"/>
              </a:spcBef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Define y fiscaliza</a:t>
            </a:r>
          </a:p>
        </p:txBody>
      </p:sp>
      <p:sp>
        <p:nvSpPr>
          <p:cNvPr id="302" name="Diálogo"/>
          <p:cNvSpPr/>
          <p:nvPr/>
        </p:nvSpPr>
        <p:spPr>
          <a:xfrm>
            <a:off x="3644900" y="2413000"/>
            <a:ext cx="2374900" cy="2921000"/>
          </a:xfrm>
          <a:prstGeom prst="roundRect">
            <a:avLst>
              <a:gd name="adj" fmla="val 7000"/>
            </a:avLst>
          </a:prstGeom>
          <a:solidFill>
            <a:srgbClr val="EAF7F6"/>
          </a:solidFill>
          <a:ln>
            <a:noFill/>
          </a:ln>
        </p:spPr>
        <p:txBody>
          <a:bodyPr wrap="square" lIns="190500" tIns="914400" rIns="152400" bIns="127000" anchor="t">
            <a:noAutofit/>
          </a:bodyPr>
          <a:lstStyle/>
          <a:p>
            <a:pPr marL="0" indent="0" algn="l">
              <a:lnSpc>
                <a:spcPts val="1900"/>
              </a:lnSpc>
              <a:spcBef>
                <a:spcPts val="0"/>
              </a:spcBef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Diálogo fluido y de calidad</a:t>
            </a:r>
          </a:p>
          <a:p>
            <a:pPr marL="0" indent="0" algn="l">
              <a:lnSpc>
                <a:spcPts val="1900"/>
              </a:lnSpc>
              <a:spcBef>
                <a:spcPts val="600"/>
              </a:spcBef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Temprano, técnico y con datos compartidos</a:t>
            </a:r>
          </a:p>
        </p:txBody>
      </p:sp>
      <p:sp>
        <p:nvSpPr>
          <p:cNvPr id="303" name="Instrumentos"/>
          <p:cNvSpPr/>
          <p:nvPr/>
        </p:nvSpPr>
        <p:spPr>
          <a:xfrm>
            <a:off x="6477000" y="2413000"/>
            <a:ext cx="2374900" cy="2921000"/>
          </a:xfrm>
          <a:prstGeom prst="roundRect">
            <a:avLst>
              <a:gd name="adj" fmla="val 7000"/>
            </a:avLst>
          </a:prstGeom>
          <a:solidFill>
            <a:srgbClr val="EAF7F6"/>
          </a:solidFill>
          <a:ln>
            <a:noFill/>
          </a:ln>
        </p:spPr>
        <p:txBody>
          <a:bodyPr wrap="square" lIns="190500" tIns="914400" rIns="152400" bIns="127000" anchor="t">
            <a:noAutofit/>
          </a:bodyPr>
          <a:lstStyle/>
          <a:p>
            <a:pPr marL="0" indent="0" algn="l">
              <a:lnSpc>
                <a:spcPts val="1900"/>
              </a:lnSpc>
              <a:spcBef>
                <a:spcPts val="0"/>
              </a:spcBef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Instrumentos sólidos</a:t>
            </a:r>
          </a:p>
          <a:p>
            <a:pPr marL="0" indent="0" algn="l">
              <a:lnSpc>
                <a:spcPts val="1900"/>
              </a:lnSpc>
              <a:spcBef>
                <a:spcPts val="600"/>
              </a:spcBef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RCA, normas y guías claras, medibles y cumplibles</a:t>
            </a:r>
          </a:p>
        </p:txBody>
      </p:sp>
      <p:sp>
        <p:nvSpPr>
          <p:cNvPr id="304" name="Cumplimiento"/>
          <p:cNvSpPr/>
          <p:nvPr/>
        </p:nvSpPr>
        <p:spPr>
          <a:xfrm>
            <a:off x="9309100" y="2413000"/>
            <a:ext cx="2374900" cy="2921000"/>
          </a:xfrm>
          <a:prstGeom prst="roundRect">
            <a:avLst>
              <a:gd name="adj" fmla="val 7000"/>
            </a:avLst>
          </a:prstGeom>
          <a:solidFill>
            <a:srgbClr val="00A5A0"/>
          </a:solidFill>
          <a:ln>
            <a:noFill/>
          </a:ln>
        </p:spPr>
        <p:txBody>
          <a:bodyPr wrap="square" lIns="190500" tIns="914400" rIns="152400" bIns="127000" anchor="t">
            <a:noAutofit/>
          </a:bodyPr>
          <a:lstStyle/>
          <a:p>
            <a:pPr marL="0" indent="0" algn="l">
              <a:lnSpc>
                <a:spcPts val="1900"/>
              </a:lnSpc>
              <a:spcBef>
                <a:spcPts val="0"/>
              </a:spcBef>
              <a:buNone/>
            </a:pPr>
            <a:r>
              <a:rPr lang="es-CL" sz="1600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Cumplimiento</a:t>
            </a:r>
          </a:p>
          <a:p>
            <a:pPr marL="0" indent="0" algn="l">
              <a:lnSpc>
                <a:spcPts val="1900"/>
              </a:lnSpc>
              <a:spcBef>
                <a:spcPts val="600"/>
              </a:spcBef>
              <a:buNone/>
            </a:pPr>
            <a:r>
              <a:rPr lang="es-CL" sz="1600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Más fácil de lograr y de demostrar</a:t>
            </a:r>
          </a:p>
          <a:p>
            <a:pPr marL="0" indent="0" algn="l">
              <a:lnSpc>
                <a:spcPts val="1900"/>
              </a:lnSpc>
              <a:spcBef>
                <a:spcPts val="600"/>
              </a:spcBef>
              <a:buNone/>
            </a:pPr>
            <a:r>
              <a:rPr lang="es-CL" sz="1600" dirty="0">
                <a:solidFill>
                  <a:srgbClr val="FFFFFF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Convergencia entre valor ambiental y operacional</a:t>
            </a:r>
          </a:p>
        </p:txBody>
      </p:sp>
      <p:cxnSp>
        <p:nvCxnSpPr>
          <p:cNvPr id="305" name="Flecha 1a"/>
          <p:cNvCxnSpPr/>
          <p:nvPr/>
        </p:nvCxnSpPr>
        <p:spPr>
          <a:xfrm>
            <a:off x="3263900" y="3098800"/>
            <a:ext cx="304800" cy="546100"/>
          </a:xfrm>
          <a:prstGeom prst="straightConnector1">
            <a:avLst/>
          </a:prstGeom>
          <a:ln w="25400">
            <a:solidFill>
              <a:srgbClr val="00908A"/>
            </a:solidFill>
            <a:tailEnd type="triangle" w="med" len="med"/>
          </a:ln>
        </p:spPr>
      </p:cxnSp>
      <p:cxnSp>
        <p:nvCxnSpPr>
          <p:cNvPr id="306" name="Flecha 1b"/>
          <p:cNvCxnSpPr/>
          <p:nvPr/>
        </p:nvCxnSpPr>
        <p:spPr>
          <a:xfrm flipV="1">
            <a:off x="3263900" y="4102100"/>
            <a:ext cx="304800" cy="546100"/>
          </a:xfrm>
          <a:prstGeom prst="straightConnector1">
            <a:avLst/>
          </a:prstGeom>
          <a:ln w="25400">
            <a:solidFill>
              <a:srgbClr val="00908A"/>
            </a:solidFill>
            <a:tailEnd type="triangle" w="med" len="med"/>
          </a:ln>
        </p:spPr>
      </p:cxnSp>
      <p:cxnSp>
        <p:nvCxnSpPr>
          <p:cNvPr id="307" name="Flecha 2"/>
          <p:cNvCxnSpPr/>
          <p:nvPr/>
        </p:nvCxnSpPr>
        <p:spPr>
          <a:xfrm>
            <a:off x="6096000" y="3873500"/>
            <a:ext cx="304800" cy="0"/>
          </a:xfrm>
          <a:prstGeom prst="straightConnector1">
            <a:avLst/>
          </a:prstGeom>
          <a:ln w="25400">
            <a:solidFill>
              <a:srgbClr val="00908A"/>
            </a:solidFill>
            <a:tailEnd type="triangle" w="med" len="med"/>
          </a:ln>
        </p:spPr>
      </p:cxnSp>
      <p:cxnSp>
        <p:nvCxnSpPr>
          <p:cNvPr id="308" name="Flecha 3"/>
          <p:cNvCxnSpPr/>
          <p:nvPr/>
        </p:nvCxnSpPr>
        <p:spPr>
          <a:xfrm>
            <a:off x="8928100" y="3873500"/>
            <a:ext cx="304800" cy="0"/>
          </a:xfrm>
          <a:prstGeom prst="straightConnector1">
            <a:avLst/>
          </a:prstGeom>
          <a:ln w="25400">
            <a:solidFill>
              <a:srgbClr val="00908A"/>
            </a:solidFill>
            <a:tailEnd type="triangle" w="med" len="med"/>
          </a:ln>
        </p:spPr>
      </p:cxnSp>
      <p:pic>
        <p:nvPicPr>
          <p:cNvPr id="309" name="Graphic 309" descr="Sector productiv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3300" y="2565400"/>
            <a:ext cx="457200" cy="457200"/>
          </a:xfrm>
          <a:prstGeom prst="rect">
            <a:avLst/>
          </a:prstGeom>
        </p:spPr>
      </p:pic>
      <p:pic>
        <p:nvPicPr>
          <p:cNvPr id="310" name="Graphic 310" descr="Autoridad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3300" y="4114800"/>
            <a:ext cx="457200" cy="457200"/>
          </a:xfrm>
          <a:prstGeom prst="rect">
            <a:avLst/>
          </a:prstGeom>
        </p:spPr>
      </p:pic>
      <p:pic>
        <p:nvPicPr>
          <p:cNvPr id="311" name="Graphic 311" descr="Diá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35400" y="2616200"/>
            <a:ext cx="558800" cy="558800"/>
          </a:xfrm>
          <a:prstGeom prst="rect">
            <a:avLst/>
          </a:prstGeom>
        </p:spPr>
      </p:pic>
      <p:pic>
        <p:nvPicPr>
          <p:cNvPr id="312" name="Graphic 312" descr="Instrumentos de gestión ambienta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7500" y="2616200"/>
            <a:ext cx="558800" cy="558800"/>
          </a:xfrm>
          <a:prstGeom prst="rect">
            <a:avLst/>
          </a:prstGeom>
        </p:spPr>
      </p:pic>
      <p:pic>
        <p:nvPicPr>
          <p:cNvPr id="313" name="Graphic 313" descr="Cumplimient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99600" y="2616200"/>
            <a:ext cx="558800" cy="558800"/>
          </a:xfrm>
          <a:prstGeom prst="rect">
            <a:avLst/>
          </a:prstGeom>
        </p:spPr>
      </p:pic>
      <p:sp>
        <p:nvSpPr>
          <p:cNvPr id="5" name="Etiqueta superior">
            <a:extLst>
              <a:ext uri="{FF2B5EF4-FFF2-40B4-BE49-F238E27FC236}">
                <a16:creationId xmlns:a16="http://schemas.microsoft.com/office/drawing/2014/main" id="{1CB9F08C-86A6-D525-F76E-E346DECBD6D1}"/>
              </a:ext>
            </a:extLst>
          </p:cNvPr>
          <p:cNvSpPr/>
          <p:nvPr/>
        </p:nvSpPr>
        <p:spPr>
          <a:xfrm>
            <a:off x="812800" y="1008688"/>
            <a:ext cx="108839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MX" sz="1600" kern="0" spc="3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TRABAJO COLABORATIVO ES CLAVE</a:t>
            </a:r>
            <a:endParaRPr lang="es-CL" sz="1600" kern="0" spc="300" dirty="0">
              <a:solidFill>
                <a:srgbClr val="00A5A0"/>
              </a:solidFill>
              <a:latin typeface="Aptos" panose="020B0004020202020204" pitchFamily="34" charset="0"/>
              <a:ea typeface="Urbanist" pitchFamily="34" charset="-122"/>
              <a:cs typeface="Urbanist" pitchFamily="34" charset="-12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EAA393-D4C1-1BC8-C1D1-F323C9FD985D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11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A634F1A-7490-2147-5BB6-21DA8A14593B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4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F2A6EE2-351B-EAE2-1CB7-57E8D941B706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88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16C3CBCE-931B-8F8E-0EF7-1FD3F86E47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  <p:sp>
        <p:nvSpPr>
          <p:cNvPr id="9" name="Text 11">
            <a:extLst>
              <a:ext uri="{FF2B5EF4-FFF2-40B4-BE49-F238E27FC236}">
                <a16:creationId xmlns:a16="http://schemas.microsoft.com/office/drawing/2014/main" id="{8253BF5A-BFF1-153B-93B5-EF1A0DCD064C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40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30300"/>
            <a:ext cx="10883900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s-CL" sz="3200" dirty="0">
                <a:solidFill>
                  <a:srgbClr val="3D3C3C"/>
                </a:solidFill>
                <a:cs typeface="Urbanist" pitchFamily="34" charset="-120"/>
              </a:rPr>
              <a:t>El cumplimiento ambiental es </a:t>
            </a:r>
            <a:r>
              <a:rPr lang="es-CL" sz="3200" b="1" dirty="0">
                <a:solidFill>
                  <a:srgbClr val="3D3C3C"/>
                </a:solidFill>
                <a:cs typeface="Urbanist" pitchFamily="34" charset="-120"/>
              </a:rPr>
              <a:t>responsabilidad compartida</a:t>
            </a:r>
          </a:p>
        </p:txBody>
      </p:sp>
      <p:sp>
        <p:nvSpPr>
          <p:cNvPr id="100" name="Tarjeta 01"/>
          <p:cNvSpPr/>
          <p:nvPr/>
        </p:nvSpPr>
        <p:spPr>
          <a:xfrm>
            <a:off x="812800" y="1987550"/>
            <a:ext cx="3492500" cy="1574800"/>
          </a:xfrm>
          <a:prstGeom prst="roundRect">
            <a:avLst>
              <a:gd name="adj" fmla="val 8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0" tIns="0" rIns="0" bIns="0" anchor="t">
            <a:noAutofit/>
          </a:bodyPr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01" name="Número 01"/>
          <p:cNvSpPr/>
          <p:nvPr/>
        </p:nvSpPr>
        <p:spPr>
          <a:xfrm>
            <a:off x="990600" y="2114550"/>
            <a:ext cx="5334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s-CL" sz="2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01</a:t>
            </a:r>
          </a:p>
        </p:txBody>
      </p:sp>
      <p:sp>
        <p:nvSpPr>
          <p:cNvPr id="102" name="Título 01"/>
          <p:cNvSpPr/>
          <p:nvPr/>
        </p:nvSpPr>
        <p:spPr>
          <a:xfrm>
            <a:off x="1524000" y="2114550"/>
            <a:ext cx="26543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Compromisos mapeados</a:t>
            </a:r>
          </a:p>
        </p:txBody>
      </p:sp>
      <p:sp>
        <p:nvSpPr>
          <p:cNvPr id="103" name="Acción 01"/>
          <p:cNvSpPr/>
          <p:nvPr/>
        </p:nvSpPr>
        <p:spPr>
          <a:xfrm>
            <a:off x="990600" y="2495550"/>
            <a:ext cx="3136900" cy="939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Cada obligación de la normativa con actividad, responsable, plazo y evidencia.</a:t>
            </a:r>
          </a:p>
        </p:txBody>
      </p:sp>
      <p:sp>
        <p:nvSpPr>
          <p:cNvPr id="105" name="Tarjeta 02"/>
          <p:cNvSpPr/>
          <p:nvPr/>
        </p:nvSpPr>
        <p:spPr>
          <a:xfrm>
            <a:off x="4508500" y="1987550"/>
            <a:ext cx="3492500" cy="1574800"/>
          </a:xfrm>
          <a:prstGeom prst="roundRect">
            <a:avLst>
              <a:gd name="adj" fmla="val 8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0" tIns="0" rIns="0" bIns="0" anchor="t">
            <a:noAutofit/>
          </a:bodyPr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06" name="Número 02"/>
          <p:cNvSpPr/>
          <p:nvPr/>
        </p:nvSpPr>
        <p:spPr>
          <a:xfrm>
            <a:off x="4686300" y="2114550"/>
            <a:ext cx="5334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s-CL" sz="2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02</a:t>
            </a:r>
          </a:p>
        </p:txBody>
      </p:sp>
      <p:sp>
        <p:nvSpPr>
          <p:cNvPr id="107" name="Título 02"/>
          <p:cNvSpPr/>
          <p:nvPr/>
        </p:nvSpPr>
        <p:spPr>
          <a:xfrm>
            <a:off x="5219700" y="2114550"/>
            <a:ext cx="26543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Proveedores críticos</a:t>
            </a:r>
          </a:p>
        </p:txBody>
      </p:sp>
      <p:sp>
        <p:nvSpPr>
          <p:cNvPr id="108" name="Acción 02"/>
          <p:cNvSpPr/>
          <p:nvPr/>
        </p:nvSpPr>
        <p:spPr>
          <a:xfrm>
            <a:off x="4686300" y="2495550"/>
            <a:ext cx="3136900" cy="939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Exigir y verificar el cumplimiento de transporte, disposición final y servicios clave.</a:t>
            </a:r>
          </a:p>
        </p:txBody>
      </p:sp>
      <p:sp>
        <p:nvSpPr>
          <p:cNvPr id="110" name="Tarjeta 03"/>
          <p:cNvSpPr/>
          <p:nvPr/>
        </p:nvSpPr>
        <p:spPr>
          <a:xfrm>
            <a:off x="8204200" y="1987550"/>
            <a:ext cx="3492500" cy="1574800"/>
          </a:xfrm>
          <a:prstGeom prst="roundRect">
            <a:avLst>
              <a:gd name="adj" fmla="val 8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0" tIns="0" rIns="0" bIns="0" anchor="t">
            <a:noAutofit/>
          </a:bodyPr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11" name="Número 03"/>
          <p:cNvSpPr/>
          <p:nvPr/>
        </p:nvSpPr>
        <p:spPr>
          <a:xfrm>
            <a:off x="8382000" y="2114550"/>
            <a:ext cx="5334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s-CL" sz="2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03</a:t>
            </a:r>
          </a:p>
        </p:txBody>
      </p:sp>
      <p:sp>
        <p:nvSpPr>
          <p:cNvPr id="112" name="Título 03"/>
          <p:cNvSpPr/>
          <p:nvPr/>
        </p:nvSpPr>
        <p:spPr>
          <a:xfrm>
            <a:off x="8915400" y="2114550"/>
            <a:ext cx="26543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Datos trazables</a:t>
            </a:r>
            <a:endParaRPr lang="es-CL" sz="1600" dirty="0">
              <a:solidFill>
                <a:srgbClr val="3D3C3C"/>
              </a:solidFill>
              <a:latin typeface="Aptos" panose="020B0004020202020204" pitchFamily="34" charset="0"/>
              <a:ea typeface="Urbanist" pitchFamily="34" charset="-122"/>
            </a:endParaRPr>
          </a:p>
        </p:txBody>
      </p:sp>
      <p:sp>
        <p:nvSpPr>
          <p:cNvPr id="113" name="Acción 03"/>
          <p:cNvSpPr/>
          <p:nvPr/>
        </p:nvSpPr>
        <p:spPr>
          <a:xfrm>
            <a:off x="8382000" y="2495550"/>
            <a:ext cx="3136900" cy="939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Reportes consistentes que permitan demostrar el cumplimiento ante la autoridad (laboratorios).</a:t>
            </a:r>
          </a:p>
        </p:txBody>
      </p:sp>
      <p:sp>
        <p:nvSpPr>
          <p:cNvPr id="115" name="Tarjeta 04"/>
          <p:cNvSpPr/>
          <p:nvPr/>
        </p:nvSpPr>
        <p:spPr>
          <a:xfrm>
            <a:off x="812800" y="3740150"/>
            <a:ext cx="3492500" cy="1574800"/>
          </a:xfrm>
          <a:prstGeom prst="roundRect">
            <a:avLst>
              <a:gd name="adj" fmla="val 8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0" tIns="0" rIns="0" bIns="0" anchor="t">
            <a:noAutofit/>
          </a:bodyPr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16" name="Número 04"/>
          <p:cNvSpPr/>
          <p:nvPr/>
        </p:nvSpPr>
        <p:spPr>
          <a:xfrm>
            <a:off x="990600" y="3867150"/>
            <a:ext cx="5334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s-CL" sz="2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04</a:t>
            </a:r>
          </a:p>
        </p:txBody>
      </p:sp>
      <p:sp>
        <p:nvSpPr>
          <p:cNvPr id="117" name="Título 04"/>
          <p:cNvSpPr/>
          <p:nvPr/>
        </p:nvSpPr>
        <p:spPr>
          <a:xfrm>
            <a:off x="1524000" y="3867150"/>
            <a:ext cx="26543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MX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Seguimiento ambiental</a:t>
            </a:r>
          </a:p>
        </p:txBody>
      </p:sp>
      <p:sp>
        <p:nvSpPr>
          <p:cNvPr id="118" name="Acción 04"/>
          <p:cNvSpPr/>
          <p:nvPr/>
        </p:nvSpPr>
        <p:spPr>
          <a:xfrm>
            <a:off x="990600" y="4248150"/>
            <a:ext cx="3136900" cy="939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Monitoreos e informes en tiempo y forma, según cada instrumento.</a:t>
            </a:r>
          </a:p>
        </p:txBody>
      </p:sp>
      <p:sp>
        <p:nvSpPr>
          <p:cNvPr id="120" name="Tarjeta 05"/>
          <p:cNvSpPr/>
          <p:nvPr/>
        </p:nvSpPr>
        <p:spPr>
          <a:xfrm>
            <a:off x="4508500" y="3740150"/>
            <a:ext cx="3492500" cy="1574800"/>
          </a:xfrm>
          <a:prstGeom prst="roundRect">
            <a:avLst>
              <a:gd name="adj" fmla="val 8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0" tIns="0" rIns="0" bIns="0" anchor="t">
            <a:noAutofit/>
          </a:bodyPr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21" name="Número 05"/>
          <p:cNvSpPr/>
          <p:nvPr/>
        </p:nvSpPr>
        <p:spPr>
          <a:xfrm>
            <a:off x="4686300" y="3902267"/>
            <a:ext cx="5334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s-CL" sz="2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05</a:t>
            </a:r>
          </a:p>
        </p:txBody>
      </p:sp>
      <p:sp>
        <p:nvSpPr>
          <p:cNvPr id="122" name="Título 05"/>
          <p:cNvSpPr/>
          <p:nvPr/>
        </p:nvSpPr>
        <p:spPr>
          <a:xfrm>
            <a:off x="5219700" y="3867150"/>
            <a:ext cx="26543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Fiscalización preparada</a:t>
            </a:r>
          </a:p>
        </p:txBody>
      </p:sp>
      <p:sp>
        <p:nvSpPr>
          <p:cNvPr id="123" name="Acción 05"/>
          <p:cNvSpPr/>
          <p:nvPr/>
        </p:nvSpPr>
        <p:spPr>
          <a:xfrm>
            <a:off x="4686300" y="4324350"/>
            <a:ext cx="3136900" cy="939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Auditorías internas, procedimientos y simulacros, propios y de proveedores.</a:t>
            </a:r>
          </a:p>
        </p:txBody>
      </p:sp>
      <p:sp>
        <p:nvSpPr>
          <p:cNvPr id="125" name="Tarjeta 06"/>
          <p:cNvSpPr/>
          <p:nvPr/>
        </p:nvSpPr>
        <p:spPr>
          <a:xfrm>
            <a:off x="8204200" y="3740150"/>
            <a:ext cx="3492500" cy="1574800"/>
          </a:xfrm>
          <a:prstGeom prst="roundRect">
            <a:avLst>
              <a:gd name="adj" fmla="val 8000"/>
            </a:avLst>
          </a:prstGeom>
          <a:noFill/>
          <a:ln w="12700">
            <a:solidFill>
              <a:srgbClr val="CCCCCC"/>
            </a:solidFill>
          </a:ln>
        </p:spPr>
        <p:txBody>
          <a:bodyPr wrap="square" lIns="0" tIns="0" rIns="0" bIns="0" anchor="t">
            <a:noAutofit/>
          </a:bodyPr>
          <a:lstStyle/>
          <a:p>
            <a:endParaRPr lang="es-CL" dirty="0">
              <a:latin typeface="Aptos" panose="020B0004020202020204" pitchFamily="34" charset="0"/>
            </a:endParaRPr>
          </a:p>
        </p:txBody>
      </p:sp>
      <p:sp>
        <p:nvSpPr>
          <p:cNvPr id="126" name="Número 06"/>
          <p:cNvSpPr/>
          <p:nvPr/>
        </p:nvSpPr>
        <p:spPr>
          <a:xfrm>
            <a:off x="8382000" y="3867150"/>
            <a:ext cx="5334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s-CL" sz="2200" b="1" dirty="0">
                <a:solidFill>
                  <a:srgbClr val="00908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06</a:t>
            </a:r>
          </a:p>
        </p:txBody>
      </p:sp>
      <p:sp>
        <p:nvSpPr>
          <p:cNvPr id="127" name="Título 06"/>
          <p:cNvSpPr/>
          <p:nvPr/>
        </p:nvSpPr>
        <p:spPr>
          <a:xfrm>
            <a:off x="8915400" y="3867150"/>
            <a:ext cx="26543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</a:rPr>
              <a:t>Corrección anticipada</a:t>
            </a:r>
          </a:p>
        </p:txBody>
      </p:sp>
      <p:sp>
        <p:nvSpPr>
          <p:cNvPr id="128" name="Acción 06"/>
          <p:cNvSpPr/>
          <p:nvPr/>
        </p:nvSpPr>
        <p:spPr>
          <a:xfrm>
            <a:off x="8382000" y="4248150"/>
            <a:ext cx="3136900" cy="939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s-CL" sz="1600" dirty="0">
                <a:solidFill>
                  <a:srgbClr val="6E6E6E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Ante un hallazgo, actuar a tiempo, generar correcciones tempranas y documentar.</a:t>
            </a: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9B5EDFF5-6A06-7913-4296-9E9F0C1D71B1}"/>
              </a:ext>
            </a:extLst>
          </p:cNvPr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900"/>
              </a:lnSpc>
            </a:pPr>
            <a:r>
              <a:rPr lang="es-MX" sz="1600" spc="3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RECOMENDACIONES</a:t>
            </a:r>
            <a:endParaRPr lang="es-CL" sz="1600" spc="300" dirty="0">
              <a:solidFill>
                <a:srgbClr val="00A5A0"/>
              </a:solidFill>
              <a:latin typeface="Aptos" panose="020B0004020202020204" pitchFamily="34" charset="0"/>
              <a:ea typeface="Urbanist" pitchFamily="34" charset="-122"/>
              <a:cs typeface="Urbanist" pitchFamily="34" charset="-120"/>
            </a:endParaRPr>
          </a:p>
        </p:txBody>
      </p:sp>
      <p:sp>
        <p:nvSpPr>
          <p:cNvPr id="2" name="Flecha: a la izquierda y derecha 1">
            <a:extLst>
              <a:ext uri="{FF2B5EF4-FFF2-40B4-BE49-F238E27FC236}">
                <a16:creationId xmlns:a16="http://schemas.microsoft.com/office/drawing/2014/main" id="{D698FD43-AB7B-3A37-295A-AA005EE9CFC3}"/>
              </a:ext>
            </a:extLst>
          </p:cNvPr>
          <p:cNvSpPr/>
          <p:nvPr/>
        </p:nvSpPr>
        <p:spPr>
          <a:xfrm>
            <a:off x="1828800" y="5477067"/>
            <a:ext cx="8534400" cy="673100"/>
          </a:xfrm>
          <a:prstGeom prst="leftRightArrow">
            <a:avLst/>
          </a:prstGeom>
          <a:solidFill>
            <a:srgbClr val="00A5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>
                <a:solidFill>
                  <a:schemeClr val="bg1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COMPROMISO TRANSVERSAL DE TODA LA COMPAÑÍA</a:t>
            </a:r>
            <a:endParaRPr lang="es-CL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8E8883AB-367F-A89B-7F45-DE3B285CD121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12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D3C2B60-853D-4357-01BF-1D7D0D9CF1EF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4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FB643D3-5E61-F18A-50CD-00C10180BC58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88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EE123001-6A6C-D07E-89D5-62EBADD97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  <p:sp>
        <p:nvSpPr>
          <p:cNvPr id="9" name="Text 11">
            <a:extLst>
              <a:ext uri="{FF2B5EF4-FFF2-40B4-BE49-F238E27FC236}">
                <a16:creationId xmlns:a16="http://schemas.microsoft.com/office/drawing/2014/main" id="{8A58C3CB-F0B2-31A6-D6A4-ED8D311F8702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357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Foto centros de cultivo" descr="Vista aérea de centros de engorda de salmones en un fiordo del sur de Chile">
            <a:extLst>
              <a:ext uri="{FF2B5EF4-FFF2-40B4-BE49-F238E27FC236}">
                <a16:creationId xmlns:a16="http://schemas.microsoft.com/office/drawing/2014/main" id="{4A1ECF4F-CFF4-932C-9C9D-CC7C7A1E91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00" r="9500"/>
          <a:stretch>
            <a:fillRect/>
          </a:stretch>
        </p:blipFill>
        <p:spPr>
          <a:xfrm rot="5400000">
            <a:off x="6392949" y="1066044"/>
            <a:ext cx="5440423" cy="4718733"/>
          </a:xfrm>
          <a:prstGeom prst="roundRect">
            <a:avLst>
              <a:gd name="adj" fmla="val 4000"/>
            </a:avLst>
          </a:prstGeom>
        </p:spPr>
      </p:pic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30300"/>
            <a:ext cx="5588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s-CL" sz="3000" b="1" dirty="0">
                <a:solidFill>
                  <a:srgbClr val="3D3C3C"/>
                </a:solidFill>
                <a:cs typeface="Urbanist" pitchFamily="34" charset="-120"/>
              </a:rPr>
              <a:t>¿Cómo asegurar </a:t>
            </a:r>
            <a:r>
              <a:rPr lang="es-CL" sz="3000" dirty="0">
                <a:solidFill>
                  <a:srgbClr val="3D3C3C"/>
                </a:solidFill>
                <a:cs typeface="Urbanist" pitchFamily="34" charset="-120"/>
              </a:rPr>
              <a:t>la excelencia operacional de la industria?</a:t>
            </a:r>
            <a:endParaRPr lang="es-CL" sz="3000" b="0" dirty="0">
              <a:solidFill>
                <a:srgbClr val="3D3C3C"/>
              </a:solidFill>
              <a:cs typeface="Urbanist" pitchFamily="34" charset="-12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9B5EDFF5-6A06-7913-4296-9E9F0C1D71B1}"/>
              </a:ext>
            </a:extLst>
          </p:cNvPr>
          <p:cNvSpPr/>
          <p:nvPr/>
        </p:nvSpPr>
        <p:spPr>
          <a:xfrm>
            <a:off x="812800" y="812800"/>
            <a:ext cx="5588000" cy="241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900"/>
              </a:lnSpc>
            </a:pPr>
            <a:r>
              <a:rPr lang="es-MX" sz="1600" spc="300" dirty="0">
                <a:solidFill>
                  <a:srgbClr val="00A5A0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CIERRE</a:t>
            </a:r>
            <a:endParaRPr lang="es-CL" sz="1600" spc="300" dirty="0">
              <a:solidFill>
                <a:srgbClr val="00A5A0"/>
              </a:solidFill>
              <a:latin typeface="Aptos" panose="020B0004020202020204" pitchFamily="34" charset="0"/>
              <a:ea typeface="Urbanist" pitchFamily="34" charset="-122"/>
              <a:cs typeface="Urbanist" pitchFamily="34" charset="-120"/>
            </a:endParaRPr>
          </a:p>
        </p:txBody>
      </p:sp>
      <p:sp>
        <p:nvSpPr>
          <p:cNvPr id="410" name="Respuesta 1"/>
          <p:cNvSpPr/>
          <p:nvPr/>
        </p:nvSpPr>
        <p:spPr>
          <a:xfrm>
            <a:off x="812800" y="2438400"/>
            <a:ext cx="5588000" cy="1524000"/>
          </a:xfrm>
          <a:prstGeom prst="roundRect">
            <a:avLst>
              <a:gd name="adj" fmla="val 7000"/>
            </a:avLst>
          </a:prstGeom>
          <a:solidFill>
            <a:srgbClr val="EAF7F6"/>
          </a:solidFill>
          <a:ln>
            <a:noFill/>
          </a:ln>
        </p:spPr>
        <p:txBody>
          <a:bodyPr wrap="square" lIns="1016000" tIns="0" rIns="254000" bIns="0" anchor="ctr">
            <a:no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s-CL" sz="20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Mejores instrumentos de gestión ambiental alineados con la realidad operacional de la industria.</a:t>
            </a:r>
          </a:p>
        </p:txBody>
      </p:sp>
      <p:sp>
        <p:nvSpPr>
          <p:cNvPr id="411" name="Número 1"/>
          <p:cNvSpPr/>
          <p:nvPr/>
        </p:nvSpPr>
        <p:spPr>
          <a:xfrm>
            <a:off x="812800" y="2438400"/>
            <a:ext cx="812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s-CL" sz="2600" b="1" dirty="0">
                <a:solidFill>
                  <a:srgbClr val="007F7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01</a:t>
            </a:r>
          </a:p>
        </p:txBody>
      </p:sp>
      <p:cxnSp>
        <p:nvCxnSpPr>
          <p:cNvPr id="430" name="Separador 01"/>
          <p:cNvCxnSpPr/>
          <p:nvPr/>
        </p:nvCxnSpPr>
        <p:spPr>
          <a:xfrm>
            <a:off x="1625600" y="2794000"/>
            <a:ext cx="0" cy="812800"/>
          </a:xfrm>
          <a:prstGeom prst="line">
            <a:avLst/>
          </a:prstGeom>
          <a:ln w="19050">
            <a:solidFill>
              <a:srgbClr val="00B0AA"/>
            </a:solidFill>
          </a:ln>
        </p:spPr>
      </p:cxnSp>
      <p:sp>
        <p:nvSpPr>
          <p:cNvPr id="412" name="Respuesta 2"/>
          <p:cNvSpPr/>
          <p:nvPr/>
        </p:nvSpPr>
        <p:spPr>
          <a:xfrm>
            <a:off x="812800" y="4267200"/>
            <a:ext cx="5588000" cy="1524000"/>
          </a:xfrm>
          <a:prstGeom prst="roundRect">
            <a:avLst>
              <a:gd name="adj" fmla="val 7000"/>
            </a:avLst>
          </a:prstGeom>
          <a:solidFill>
            <a:srgbClr val="EAF7F6"/>
          </a:solidFill>
          <a:ln>
            <a:noFill/>
          </a:ln>
        </p:spPr>
        <p:txBody>
          <a:bodyPr wrap="square" lIns="1016000" tIns="0" rIns="254000" bIns="0" anchor="ctr">
            <a:no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s-CL" sz="2000" dirty="0">
                <a:solidFill>
                  <a:srgbClr val="3D3C3C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Gestionar el cumplimiento con disciplina y de manera preventiva</a:t>
            </a:r>
          </a:p>
        </p:txBody>
      </p:sp>
      <p:sp>
        <p:nvSpPr>
          <p:cNvPr id="413" name="Número 2"/>
          <p:cNvSpPr/>
          <p:nvPr/>
        </p:nvSpPr>
        <p:spPr>
          <a:xfrm>
            <a:off x="812800" y="4267200"/>
            <a:ext cx="812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s-CL" sz="2600" b="1" dirty="0">
                <a:solidFill>
                  <a:srgbClr val="007F7A"/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02</a:t>
            </a:r>
          </a:p>
        </p:txBody>
      </p:sp>
      <p:cxnSp>
        <p:nvCxnSpPr>
          <p:cNvPr id="431" name="Separador 02"/>
          <p:cNvCxnSpPr/>
          <p:nvPr/>
        </p:nvCxnSpPr>
        <p:spPr>
          <a:xfrm>
            <a:off x="1625600" y="4622800"/>
            <a:ext cx="0" cy="812800"/>
          </a:xfrm>
          <a:prstGeom prst="line">
            <a:avLst/>
          </a:prstGeom>
          <a:ln w="19050">
            <a:solidFill>
              <a:srgbClr val="00B0AA"/>
            </a:solidFill>
          </a:ln>
        </p:spPr>
      </p:cxnSp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E3C124C2-9BE9-0AB2-9D18-9D69737C23FA}"/>
              </a:ext>
            </a:extLst>
          </p:cNvPr>
          <p:cNvSpPr txBox="1">
            <a:spLocks/>
          </p:cNvSpPr>
          <p:nvPr/>
        </p:nvSpPr>
        <p:spPr>
          <a:xfrm>
            <a:off x="75217" y="59346"/>
            <a:ext cx="521975" cy="35556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algn="l"/>
            <a:fld id="{93BBFE03-F895-3B41-9E2D-F056976F83BE}" type="slidenum">
              <a:rPr lang="es-CL" sz="2000" b="1" smtClean="0">
                <a:solidFill>
                  <a:srgbClr val="10ABA2"/>
                </a:solidFill>
                <a:latin typeface="Aptos" panose="020B0004020202020204" pitchFamily="34" charset="0"/>
              </a:rPr>
              <a:pPr algn="l"/>
              <a:t>13</a:t>
            </a:fld>
            <a:endParaRPr lang="es-CL" sz="2000" b="1" dirty="0">
              <a:solidFill>
                <a:srgbClr val="10ABA2"/>
              </a:solidFill>
              <a:latin typeface="Aptos" panose="020B0004020202020204" pitchFamily="34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8BFEC3C-EB73-DABB-5E56-83338FB2B7CD}"/>
              </a:ext>
            </a:extLst>
          </p:cNvPr>
          <p:cNvCxnSpPr>
            <a:cxnSpLocks/>
          </p:cNvCxnSpPr>
          <p:nvPr/>
        </p:nvCxnSpPr>
        <p:spPr>
          <a:xfrm>
            <a:off x="230909" y="6504325"/>
            <a:ext cx="10477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CB3354F-4604-4930-7216-3EB680F5CC5E}"/>
              </a:ext>
            </a:extLst>
          </p:cNvPr>
          <p:cNvCxnSpPr>
            <a:cxnSpLocks/>
          </p:cNvCxnSpPr>
          <p:nvPr/>
        </p:nvCxnSpPr>
        <p:spPr>
          <a:xfrm>
            <a:off x="587957" y="246365"/>
            <a:ext cx="11366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11">
            <a:extLst>
              <a:ext uri="{FF2B5EF4-FFF2-40B4-BE49-F238E27FC236}">
                <a16:creationId xmlns:a16="http://schemas.microsoft.com/office/drawing/2014/main" id="{1D8478FE-F4B7-F27C-215F-1B0B1B6963D5}"/>
              </a:ext>
            </a:extLst>
          </p:cNvPr>
          <p:cNvSpPr/>
          <p:nvPr/>
        </p:nvSpPr>
        <p:spPr>
          <a:xfrm>
            <a:off x="249381" y="6520103"/>
            <a:ext cx="2041236" cy="32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000" b="1" spc="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Urbanist" pitchFamily="34" charset="-122"/>
                <a:cs typeface="Urbanist" pitchFamily="34" charset="-120"/>
              </a:rPr>
              <a:t>AQUAFORUM 2026</a:t>
            </a:r>
            <a:endParaRPr lang="en-US" sz="1000" b="1" spc="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414" name="Copied Picture 414">
            <a:extLst>
              <a:ext uri="{FF2B5EF4-FFF2-40B4-BE49-F238E27FC236}">
                <a16:creationId xmlns:a16="http://schemas.microsoft.com/office/drawing/2014/main" id="{2B5FF16A-E9C4-2783-C6F0-5CCF2896D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8467" y="6392162"/>
            <a:ext cx="1102955" cy="32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42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4177F-E815-A8B4-728C-936B30533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A15B3AA-9F3E-B539-9D3C-2F788F597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6F5D0D9-CF8A-07EC-38A8-2F3409442B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011" y="2720490"/>
            <a:ext cx="1289978" cy="141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6725"/>
      </p:ext>
    </p:extLst>
  </p:cSld>
  <p:clrMapOvr>
    <a:masterClrMapping/>
  </p:clrMapOvr>
</p:sld>
</file>

<file path=ppt/theme/theme1.xml><?xml version="1.0" encoding="utf-8"?>
<a:theme xmlns:a="http://schemas.openxmlformats.org/drawingml/2006/main" name="Aqua Forum — Cumplimiento ambiental y desafíos actuales">
  <a:themeElements>
    <a:clrScheme name="Aqua Forum — Cumplimiento ambiental y desafíos actuales">
      <a:dk1>
        <a:srgbClr val="3D3C3C"/>
      </a:dk1>
      <a:lt1>
        <a:srgbClr val="FFFFFF"/>
      </a:lt1>
      <a:dk2>
        <a:srgbClr val="6E6D6D"/>
      </a:dk2>
      <a:lt2>
        <a:srgbClr val="ECECEC"/>
      </a:lt2>
      <a:accent1>
        <a:srgbClr val="007F7A"/>
      </a:accent1>
      <a:accent2>
        <a:srgbClr val="00908A"/>
      </a:accent2>
      <a:accent3>
        <a:srgbClr val="00B0AA"/>
      </a:accent3>
      <a:accent4>
        <a:srgbClr val="82D6D2"/>
      </a:accent4>
      <a:accent5>
        <a:srgbClr val="1F7F93"/>
      </a:accent5>
      <a:accent6>
        <a:srgbClr val="F28C28"/>
      </a:accent6>
      <a:hlink>
        <a:srgbClr val="0563C1"/>
      </a:hlink>
      <a:folHlink>
        <a:srgbClr val="954F72"/>
      </a:folHlink>
    </a:clrScheme>
    <a:fontScheme name="Aqua Forum — Cumplimiento ambiental y desafíos actuales">
      <a:majorFont>
        <a:latin typeface="Urbanis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Urbanis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1AEB60C-5DC2-4187-890E-ABA3DE65BAB2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ed5894a7-fc08-4149-a299-a6b522ffe12f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2670a72-4cf8-445a-9180-6536880cf1d7">
      <Terms xmlns="http://schemas.microsoft.com/office/infopath/2007/PartnerControls"/>
    </lcf76f155ced4ddcb4097134ff3c332f>
    <TaxCatchAll xmlns="4ffb0cc4-8725-4911-b874-fb11b585fe4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5F5E328B4C9BF46A7B3F7C56F905BB8" ma:contentTypeVersion="16" ma:contentTypeDescription="Crear nuevo documento." ma:contentTypeScope="" ma:versionID="f9f91b84347a45f9eae97b577ed0bde2">
  <xsd:schema xmlns:xsd="http://www.w3.org/2001/XMLSchema" xmlns:xs="http://www.w3.org/2001/XMLSchema" xmlns:p="http://schemas.microsoft.com/office/2006/metadata/properties" xmlns:ns2="4ffb0cc4-8725-4911-b874-fb11b585fe4b" xmlns:ns3="22670a72-4cf8-445a-9180-6536880cf1d7" targetNamespace="http://schemas.microsoft.com/office/2006/metadata/properties" ma:root="true" ma:fieldsID="5f91d88cdf538c7fb905b4225cb0dcc4" ns2:_="" ns3:_="">
    <xsd:import namespace="4ffb0cc4-8725-4911-b874-fb11b585fe4b"/>
    <xsd:import namespace="22670a72-4cf8-445a-9180-6536880cf1d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b0cc4-8725-4911-b874-fb11b585fe4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34691e2-d197-4cae-b9a7-561eaea8d83e}" ma:internalName="TaxCatchAll" ma:showField="CatchAllData" ma:web="4ffb0cc4-8725-4911-b874-fb11b585fe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670a72-4cf8-445a-9180-6536880cf1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3d121d89-7266-4182-9987-5acab1928a3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9FDBCB-4AE7-4D5C-B3B7-3389A1C3CB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A67D7B-BBBD-4FB6-9BF4-56A2B0E1E04E}">
  <ds:schemaRefs>
    <ds:schemaRef ds:uri="http://schemas.microsoft.com/office/2006/metadata/properties"/>
    <ds:schemaRef ds:uri="http://schemas.microsoft.com/office/infopath/2007/PartnerControls"/>
    <ds:schemaRef ds:uri="22670a72-4cf8-445a-9180-6536880cf1d7"/>
    <ds:schemaRef ds:uri="4ffb0cc4-8725-4911-b874-fb11b585fe4b"/>
  </ds:schemaRefs>
</ds:datastoreItem>
</file>

<file path=customXml/itemProps3.xml><?xml version="1.0" encoding="utf-8"?>
<ds:datastoreItem xmlns:ds="http://schemas.openxmlformats.org/officeDocument/2006/customXml" ds:itemID="{CF89EF28-7AF7-438C-BE37-6AEA6AD307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fb0cc4-8725-4911-b874-fb11b585fe4b"/>
    <ds:schemaRef ds:uri="22670a72-4cf8-445a-9180-6536880cf1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3153</Words>
  <Application>Microsoft Office PowerPoint</Application>
  <PresentationFormat>Panorámica</PresentationFormat>
  <Paragraphs>313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Aptos</vt:lpstr>
      <vt:lpstr>Arial</vt:lpstr>
      <vt:lpstr>Urbanist</vt:lpstr>
      <vt:lpstr>Aqua Forum — Cumplimiento ambiental y desafíos actuales</vt:lpstr>
      <vt:lpstr>Cumplimiento ambiental y desafíos actuales</vt:lpstr>
      <vt:lpstr>El salmón, segundo producto exportado de Chile</vt:lpstr>
      <vt:lpstr>La industria más fiscalizada de Chile</vt:lpstr>
      <vt:lpstr>Mucha fiscalización, pocas sanciones</vt:lpstr>
      <vt:lpstr>Es un tema de conversación pública ya instalado</vt:lpstr>
      <vt:lpstr>Nuevo superintendente, mismo foco</vt:lpstr>
      <vt:lpstr>Tres señales para la salmonicultura</vt:lpstr>
      <vt:lpstr>Las sanciones escalan hasta revocar la RCA</vt:lpstr>
      <vt:lpstr>La SMA puede paralizar operación</vt:lpstr>
      <vt:lpstr>La excelencia operacional parte por el cumplimiento normativo</vt:lpstr>
      <vt:lpstr>El diálogo público-privado genera mejores instrumentos</vt:lpstr>
      <vt:lpstr>El cumplimiento ambiental es responsabilidad compartida</vt:lpstr>
      <vt:lpstr>¿Cómo asegurar la excelencia operacional de la industria?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Ximena Rojas Méndez</dc:creator>
  <cp:lastModifiedBy>Alejandra Miranda Ramírez</cp:lastModifiedBy>
  <cp:revision>62</cp:revision>
  <dcterms:created xsi:type="dcterms:W3CDTF">2026-10-14T21:56:08Z</dcterms:created>
  <dcterms:modified xsi:type="dcterms:W3CDTF">2026-11-04T14:18:09Z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0x010100D5F5E328B4C9BF46A7B3F7C56F905BB8</vt:lpwstr>
  </property>
  <property fmtid="{D5CDD505-2E9C-101B-9397-08002B2CF9AE}" pid="3" name="MediaServiceImageTags">
    <vt:lpwstr/>
  </property>
</Properties>
</file>