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sldIdLst>
    <p:sldId id="256" r:id="rId2"/>
    <p:sldId id="268" r:id="rId3"/>
    <p:sldId id="257" r:id="rId4"/>
    <p:sldId id="271" r:id="rId5"/>
    <p:sldId id="264" r:id="rId6"/>
    <p:sldId id="259" r:id="rId7"/>
    <p:sldId id="265" r:id="rId8"/>
    <p:sldId id="266" r:id="rId9"/>
    <p:sldId id="267" r:id="rId10"/>
    <p:sldId id="261" r:id="rId11"/>
    <p:sldId id="262" r:id="rId12"/>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73F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1392"/>
    <p:restoredTop sz="94610"/>
  </p:normalViewPr>
  <p:slideViewPr>
    <p:cSldViewPr snapToGrid="0" snapToObjects="1">
      <p:cViewPr varScale="1">
        <p:scale>
          <a:sx n="91" d="100"/>
          <a:sy n="91" d="100"/>
        </p:scale>
        <p:origin x="192" y="9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05179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Portada: título de la charla. La reflexión histórica comienza en la lámina siguiente.</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Quiero comenzar con una pregunta: si la acuicultura lleva milenios evolucionando, ¿nuestras instituciones avanzan al mismo ritmo? Hay indicios de manejo acuícola en China hace ocho mil años. En Chile, Río Blanco comenzó en 1905; en las últimas décadas transformamos profundamente producción, tecnología y conocimiento. ¿Y nuestra gobernanza?</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En 2025, la acuicultura chilena cosechó más de un millón y medio de toneladas y generó exportaciones superiores a siete mil millones de dólares. Representa cerca de un tercio del volumen primario conjunto de pesca y acuicultura, pero casi el ochenta por ciento del valor exportado. Esa diferencia ilustra su importancia económica. Sin embargo, no hablamos de una actividad homogénea.</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0588CD-0DD9-84DB-1D24-1B907C1A14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4CB729-F600-51A6-EA64-166F21515A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4EB4BE-E2EB-AEDF-08D1-247DE7464FEB}"/>
              </a:ext>
            </a:extLst>
          </p:cNvPr>
          <p:cNvSpPr>
            <a:spLocks noGrp="1"/>
          </p:cNvSpPr>
          <p:nvPr>
            <p:ph type="body" idx="1"/>
          </p:nvPr>
        </p:nvSpPr>
        <p:spPr/>
        <p:txBody>
          <a:bodyPr/>
          <a:lstStyle/>
          <a:p>
            <a:r>
              <a:t>Cultivamos salmones, choritos, ostiones, algas y especies de nicho, en el mar y en tierra, con tecnologías y escalas muy diferentes. Salmones y chorito concentran casi el noventa y nueve por ciento de la cosecha; aun así, las distintas actividades enfrentan riesgos diferentes. Una regulación inteligente debe reconocer esa diversidad y responder a sus características.</a:t>
            </a:r>
          </a:p>
        </p:txBody>
      </p:sp>
      <p:sp>
        <p:nvSpPr>
          <p:cNvPr id="4" name="Slide Number Placeholder 3">
            <a:extLst>
              <a:ext uri="{FF2B5EF4-FFF2-40B4-BE49-F238E27FC236}">
                <a16:creationId xmlns:a16="http://schemas.microsoft.com/office/drawing/2014/main" id="{C52DA07D-0F64-9B01-27C3-FED552D319AA}"/>
              </a:ext>
            </a:extLst>
          </p:cNvPr>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6943982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La acuicultura no solo produce alimentos. Genera empleos, activa servicios marítimos, transporte, mantención, procesamiento y logística. También impulsa economías regionales, investigación, innovación y formación de técnicos y profesionales. Por eso, al hablar de sostenibilidad, hablamos de territorios, capacidades y personas. Una decisión regulatoria no impacta únicamente a un centro de cultivo: también alcanza a una red de actividades.</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Esta transformación descansa en la investigación y en personas altamente especializadas. Pensemos en genética, sanidad animal, oceanografía, sensores, inteligencia artificial o recirculación. Pero la innovación no termina cuando surge una idea o se desarrolla una tecnología. Necesitamos producir evidencia, evaluar las soluciones y contar con condiciones para aplicarlas de manera segura. Cuando diferentes regulaciones no están articuladas, ese camino se vuelve más difícil. Por eso, convertir el conocimiento en mejoras ambientales, sanitarias y productivas también requiere coordinación institucional. Esa es la conexión con la siguiente parte de esta charla.</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La regulación también evolucionó. Chile creó instrumentos ambientales, sanitarios y de control de plagas. En 2008, la Ley Lafkenche reconoció espacios costeros marinos de pueblos originarios. En 2010, la reforma acuícola incorporó herramientas de ordenamiento y gestión sanitaria. Más adelante se sumaron deberes de conservación y protección ambiental. Cada regulación responde a objetivos legítimos. El desafío es que sus procedimientos se articulen para alcanzar esos objetivos.</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Dos crisis marcaron este camino. En 2007, el virus ISA mostró que los riesgos sanitarios trascienden una concesión e impulsó bioseguridad y coordinación. En 2016, Pseudochattonella provocó mortalidades masivas de salmones, mientras otras floraciones, como Alexandrium catenella, implicaron riesgos de toxinas en mariscos. No fueron el mismo fenómeno ni exigían idéntica respuesta. Ambas experiencias enseñaron algo fundamental: aprender de las crisis es necesario, pero anticiparse es mejor.</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Las relocalizaciones salmoneras muestran una brecha entre norma y resultado. Tras la crisis ISA, se buscó mejorar la distribución espacial de los centros para reducir riesgos sanitarios y ambientales. La Ley 20.434, de 2010, creó una herramienta para relocalizar concesiones. Sin embargo, el Ministerio de Hacienda informó en abril de 2026 que solo una de 1.060 solicitudes había sido otorgada. No se trata de desconocer los derechos de los pueblos originarios, la conservación ni las exigencias ambientales, sino de articular esos intereses. Una norma también debe evaluarse por sus resultados.</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El problema es más amplio. Un proyecto puede tener una resolución ambiental favorable y seguir pendiente de definiciones sobre concesiones, ECMPO o áreas protegidas. Incorporar nuevas tecnologías ante FAN y cambio climático también puede exigir decisiones de distintas autoridades. Cada control cumple una función legítima. El desafío es que las decisiones sean claras, oportunas y complementarias. La especialización es necesaria; la desarticulación no.</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¿Qué significa regulación inteligente? Coordinar desde el diseño, incorporar evidencia, decidir oportunamente y evaluar resultados. ISA 2007 y FAN 2016 nos enseñaron a aprender de las crisis. Las relocalizaciones muestran cuánto cuesta, todavía, convertir una solución legal en realidad. Hace ocho mil años ya experimentábamos con el cultivo de peces; hoy contamos con ciencia y tecnología inimaginables entonces. Tal vez la próxima innovación no sea solamente tecnológica: puede ser institucional. Regular inteligentemente no es regular menos. Es conseguir que las regulaciones conversen para que conocimiento, protección ambiental y desarrollo sostenible avancen juntos.</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61B30"/>
        </a:solidFill>
        <a:effectLst/>
      </p:bgPr>
    </p:bg>
    <p:spTree>
      <p:nvGrpSpPr>
        <p:cNvPr id="1" name=""/>
        <p:cNvGrpSpPr/>
        <p:nvPr/>
      </p:nvGrpSpPr>
      <p:grpSpPr>
        <a:xfrm>
          <a:off x="0" y="0"/>
          <a:ext cx="0" cy="0"/>
          <a:chOff x="0" y="0"/>
          <a:chExt cx="0" cy="0"/>
        </a:xfrm>
      </p:grpSpPr>
      <p:pic>
        <p:nvPicPr>
          <p:cNvPr id="2" name="Image 0" descr="/mnt/data/design_refs/fan_media/image.jpeg"/>
          <p:cNvPicPr>
            <a:picLocks noChangeAspect="1"/>
          </p:cNvPicPr>
          <p:nvPr/>
        </p:nvPicPr>
        <p:blipFill>
          <a:blip r:embed="rId3"/>
          <a:srcRect/>
          <a:stretch/>
        </p:blipFill>
        <p:spPr>
          <a:xfrm>
            <a:off x="0" y="0"/>
            <a:ext cx="12191970" cy="6858000"/>
          </a:xfrm>
          <a:prstGeom prst="rect">
            <a:avLst/>
          </a:prstGeom>
        </p:spPr>
      </p:pic>
      <p:sp>
        <p:nvSpPr>
          <p:cNvPr id="3" name="Shape 0"/>
          <p:cNvSpPr/>
          <p:nvPr/>
        </p:nvSpPr>
        <p:spPr>
          <a:xfrm>
            <a:off x="30" y="0"/>
            <a:ext cx="12191970" cy="7160173"/>
          </a:xfrm>
          <a:prstGeom prst="rect">
            <a:avLst/>
          </a:prstGeom>
          <a:solidFill>
            <a:srgbClr val="061B30">
              <a:alpha val="85000"/>
            </a:srgbClr>
          </a:solidFill>
          <a:ln w="12700">
            <a:solidFill>
              <a:srgbClr val="061B30">
                <a:alpha val="0"/>
              </a:srgbClr>
            </a:solidFill>
            <a:prstDash val="solid"/>
          </a:ln>
        </p:spPr>
        <p:txBody>
          <a:bodyPr/>
          <a:lstStyle/>
          <a:p>
            <a:endParaRPr/>
          </a:p>
        </p:txBody>
      </p:sp>
      <p:sp>
        <p:nvSpPr>
          <p:cNvPr id="4" name="Shape 1"/>
          <p:cNvSpPr/>
          <p:nvPr/>
        </p:nvSpPr>
        <p:spPr>
          <a:xfrm>
            <a:off x="0" y="146304"/>
            <a:ext cx="7818120" cy="6711696"/>
          </a:xfrm>
          <a:prstGeom prst="rect">
            <a:avLst/>
          </a:prstGeom>
          <a:solidFill>
            <a:srgbClr val="061B30">
              <a:alpha val="86000"/>
            </a:srgbClr>
          </a:solidFill>
          <a:ln w="12700">
            <a:solidFill>
              <a:srgbClr val="061B30">
                <a:alpha val="0"/>
              </a:srgbClr>
            </a:solidFill>
            <a:prstDash val="solid"/>
          </a:ln>
        </p:spPr>
        <p:txBody>
          <a:bodyPr/>
          <a:lstStyle/>
          <a:p>
            <a:endParaRPr/>
          </a:p>
        </p:txBody>
      </p:sp>
      <p:sp>
        <p:nvSpPr>
          <p:cNvPr id="5" name="Shape 2"/>
          <p:cNvSpPr/>
          <p:nvPr/>
        </p:nvSpPr>
        <p:spPr>
          <a:xfrm>
            <a:off x="320040" y="342952"/>
            <a:ext cx="54864" cy="3200400"/>
          </a:xfrm>
          <a:prstGeom prst="rect">
            <a:avLst/>
          </a:prstGeom>
          <a:solidFill>
            <a:srgbClr val="E54555"/>
          </a:solidFill>
          <a:ln w="12700">
            <a:solidFill>
              <a:srgbClr val="E54555">
                <a:alpha val="0"/>
              </a:srgbClr>
            </a:solidFill>
            <a:prstDash val="solid"/>
          </a:ln>
        </p:spPr>
        <p:txBody>
          <a:bodyPr/>
          <a:lstStyle/>
          <a:p>
            <a:endParaRPr/>
          </a:p>
        </p:txBody>
      </p:sp>
      <p:sp>
        <p:nvSpPr>
          <p:cNvPr id="7" name="Text 4"/>
          <p:cNvSpPr/>
          <p:nvPr/>
        </p:nvSpPr>
        <p:spPr>
          <a:xfrm>
            <a:off x="694914" y="284096"/>
            <a:ext cx="7772400" cy="1554480"/>
          </a:xfrm>
          <a:prstGeom prst="rect">
            <a:avLst/>
          </a:prstGeom>
          <a:noFill/>
          <a:ln/>
        </p:spPr>
        <p:txBody>
          <a:bodyPr wrap="square" lIns="0" tIns="0" rIns="0" bIns="0" rtlCol="0" anchor="ctr">
            <a:normAutofit/>
          </a:bodyPr>
          <a:lstStyle/>
          <a:p>
            <a:pPr marL="0" indent="0" algn="l">
              <a:buNone/>
            </a:pPr>
            <a:r>
              <a:rPr lang="en-US" sz="4300" b="1" dirty="0">
                <a:solidFill>
                  <a:srgbClr val="FFFFFF"/>
                </a:solidFill>
                <a:latin typeface="Inter Display" pitchFamily="34" charset="0"/>
                <a:ea typeface="Inter Display" pitchFamily="34" charset="-122"/>
                <a:cs typeface="Inter Display" pitchFamily="34" charset="-120"/>
              </a:rPr>
              <a:t>Regulación</a:t>
            </a:r>
            <a:endParaRPr lang="en-US" sz="4300" dirty="0"/>
          </a:p>
          <a:p>
            <a:pPr marL="0" indent="0" algn="l">
              <a:buNone/>
            </a:pPr>
            <a:r>
              <a:rPr lang="en-US" sz="4300" b="1" dirty="0">
                <a:solidFill>
                  <a:srgbClr val="FFFFFF"/>
                </a:solidFill>
                <a:latin typeface="Inter Display" pitchFamily="34" charset="0"/>
                <a:ea typeface="Inter Display" pitchFamily="34" charset="-122"/>
                <a:cs typeface="Inter Display" pitchFamily="34" charset="-120"/>
              </a:rPr>
              <a:t>inteligente</a:t>
            </a:r>
            <a:endParaRPr lang="en-US" sz="4300" dirty="0"/>
          </a:p>
        </p:txBody>
      </p:sp>
      <p:sp>
        <p:nvSpPr>
          <p:cNvPr id="8" name="Text 5"/>
          <p:cNvSpPr/>
          <p:nvPr/>
        </p:nvSpPr>
        <p:spPr>
          <a:xfrm>
            <a:off x="615486" y="2788920"/>
            <a:ext cx="7680960" cy="466344"/>
          </a:xfrm>
          <a:prstGeom prst="rect">
            <a:avLst/>
          </a:prstGeom>
          <a:noFill/>
          <a:ln/>
        </p:spPr>
        <p:txBody>
          <a:bodyPr wrap="square" lIns="0" tIns="0" rIns="0" bIns="0" rtlCol="0" anchor="ctr">
            <a:normAutofit/>
          </a:bodyPr>
          <a:lstStyle/>
          <a:p>
            <a:pPr marL="0" indent="0" algn="l">
              <a:buNone/>
            </a:pPr>
            <a:r>
              <a:rPr lang="en-US" sz="2450" dirty="0">
                <a:solidFill>
                  <a:srgbClr val="D7E9EE"/>
                </a:solidFill>
                <a:latin typeface="Inter Display" pitchFamily="34" charset="0"/>
                <a:ea typeface="Inter Display" pitchFamily="34" charset="-122"/>
                <a:cs typeface="Inter Display" pitchFamily="34" charset="-120"/>
              </a:rPr>
              <a:t>Construyendo el futuro de la acuicultura</a:t>
            </a:r>
            <a:endParaRPr lang="en-US" sz="2450" dirty="0"/>
          </a:p>
        </p:txBody>
      </p:sp>
      <p:sp>
        <p:nvSpPr>
          <p:cNvPr id="9" name="Shape 6"/>
          <p:cNvSpPr/>
          <p:nvPr/>
        </p:nvSpPr>
        <p:spPr>
          <a:xfrm>
            <a:off x="615485" y="3401568"/>
            <a:ext cx="5070611" cy="45719"/>
          </a:xfrm>
          <a:prstGeom prst="rect">
            <a:avLst/>
          </a:prstGeom>
          <a:solidFill>
            <a:srgbClr val="F3A447"/>
          </a:solidFill>
          <a:ln w="12700">
            <a:solidFill>
              <a:srgbClr val="F3A447">
                <a:alpha val="0"/>
              </a:srgbClr>
            </a:solidFill>
            <a:prstDash val="solid"/>
          </a:ln>
        </p:spPr>
        <p:txBody>
          <a:bodyPr/>
          <a:lstStyle/>
          <a:p>
            <a:endParaRPr/>
          </a:p>
        </p:txBody>
      </p:sp>
      <p:sp>
        <p:nvSpPr>
          <p:cNvPr id="6" name="TextBox 2">
            <a:extLst>
              <a:ext uri="{FF2B5EF4-FFF2-40B4-BE49-F238E27FC236}">
                <a16:creationId xmlns:a16="http://schemas.microsoft.com/office/drawing/2014/main" id="{1C491A6A-B938-CB09-A7FF-AF816799023A}"/>
              </a:ext>
            </a:extLst>
          </p:cNvPr>
          <p:cNvSpPr txBox="1"/>
          <p:nvPr/>
        </p:nvSpPr>
        <p:spPr>
          <a:xfrm>
            <a:off x="8520654" y="342952"/>
            <a:ext cx="3119914" cy="369332"/>
          </a:xfrm>
          <a:prstGeom prst="rect">
            <a:avLst/>
          </a:prstGeom>
          <a:noFill/>
        </p:spPr>
        <p:txBody>
          <a:bodyPr wrap="square" lIns="0" tIns="0" rIns="0" bIns="0" anchor="ctr">
            <a:spAutoFit/>
          </a:bodyPr>
          <a:lstStyle/>
          <a:p>
            <a:pPr algn="l">
              <a:spcBef>
                <a:spcPts val="0"/>
              </a:spcBef>
              <a:spcAft>
                <a:spcPts val="0"/>
              </a:spcAft>
            </a:pPr>
            <a:r>
              <a:rPr sz="2400" b="1" dirty="0">
                <a:solidFill>
                  <a:srgbClr val="168F90"/>
                </a:solidFill>
                <a:latin typeface="Inter"/>
              </a:rPr>
              <a:t>AQUAFORUM 2026    </a:t>
            </a:r>
          </a:p>
        </p:txBody>
      </p:sp>
      <p:sp>
        <p:nvSpPr>
          <p:cNvPr id="10" name="Text 3">
            <a:extLst>
              <a:ext uri="{FF2B5EF4-FFF2-40B4-BE49-F238E27FC236}">
                <a16:creationId xmlns:a16="http://schemas.microsoft.com/office/drawing/2014/main" id="{FE8FF0C8-0D42-8C8A-D5F6-CAAE0E60A782}"/>
              </a:ext>
            </a:extLst>
          </p:cNvPr>
          <p:cNvSpPr/>
          <p:nvPr/>
        </p:nvSpPr>
        <p:spPr>
          <a:xfrm>
            <a:off x="7530749" y="2103331"/>
            <a:ext cx="4847896" cy="1554480"/>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400" b="1" dirty="0">
                <a:solidFill>
                  <a:schemeClr val="bg1"/>
                </a:solidFill>
                <a:latin typeface="Arial" pitchFamily="34" charset="0"/>
                <a:ea typeface="Arial" pitchFamily="34" charset="-122"/>
                <a:cs typeface="Arial" pitchFamily="34" charset="-120"/>
              </a:rPr>
              <a:t>Alejandro Barrientos Puga</a:t>
            </a:r>
          </a:p>
          <a:p>
            <a:pPr marL="0" indent="0" algn="ctr">
              <a:buNone/>
            </a:pPr>
            <a:endParaRPr lang="en-US" sz="1200" b="1" dirty="0">
              <a:solidFill>
                <a:schemeClr val="bg1"/>
              </a:solidFill>
              <a:latin typeface="Arial" pitchFamily="34" charset="0"/>
              <a:ea typeface="Arial" pitchFamily="34" charset="-122"/>
              <a:cs typeface="Arial" pitchFamily="34" charset="-120"/>
            </a:endParaRPr>
          </a:p>
          <a:p>
            <a:pPr marL="0" indent="0" algn="ctr">
              <a:buNone/>
            </a:pPr>
            <a:r>
              <a:rPr lang="en-US" sz="1200" b="1" dirty="0">
                <a:solidFill>
                  <a:schemeClr val="bg1"/>
                </a:solidFill>
                <a:latin typeface="Arial" pitchFamily="34" charset="0"/>
                <a:ea typeface="Arial" pitchFamily="34" charset="-122"/>
                <a:cs typeface="Arial" pitchFamily="34" charset="-120"/>
              </a:rPr>
              <a:t>Médico </a:t>
            </a:r>
            <a:r>
              <a:rPr lang="en-US" sz="1200" b="1" dirty="0" err="1">
                <a:solidFill>
                  <a:schemeClr val="bg1"/>
                </a:solidFill>
                <a:latin typeface="Arial" pitchFamily="34" charset="0"/>
                <a:ea typeface="Arial" pitchFamily="34" charset="-122"/>
                <a:cs typeface="Arial" pitchFamily="34" charset="-120"/>
              </a:rPr>
              <a:t>veterinario</a:t>
            </a:r>
            <a:r>
              <a:rPr lang="en-US" sz="1200" b="1" dirty="0">
                <a:solidFill>
                  <a:schemeClr val="bg1"/>
                </a:solidFill>
                <a:latin typeface="Arial" pitchFamily="34" charset="0"/>
                <a:ea typeface="Arial" pitchFamily="34" charset="-122"/>
                <a:cs typeface="Arial" pitchFamily="34" charset="-120"/>
              </a:rPr>
              <a:t> – Magister </a:t>
            </a:r>
            <a:r>
              <a:rPr lang="en-US" sz="1200" b="1" i="1" dirty="0">
                <a:solidFill>
                  <a:schemeClr val="bg1"/>
                </a:solidFill>
                <a:latin typeface="Arial" pitchFamily="34" charset="0"/>
                <a:ea typeface="Arial" pitchFamily="34" charset="-122"/>
                <a:cs typeface="Arial" pitchFamily="34" charset="-120"/>
              </a:rPr>
              <a:t>One Health / Una Salud</a:t>
            </a:r>
          </a:p>
          <a:p>
            <a:pPr marL="0" indent="0" algn="ctr">
              <a:buNone/>
            </a:pPr>
            <a:endParaRPr lang="en-US" sz="1400" b="1" i="1" dirty="0">
              <a:solidFill>
                <a:schemeClr val="bg1"/>
              </a:solidFill>
              <a:latin typeface="Arial" pitchFamily="34" charset="0"/>
              <a:ea typeface="Arial" pitchFamily="34" charset="-122"/>
              <a:cs typeface="Arial" pitchFamily="34" charset="-120"/>
            </a:endParaRPr>
          </a:p>
          <a:p>
            <a:pPr marL="0" indent="0" algn="ctr">
              <a:buNone/>
            </a:pPr>
            <a:r>
              <a:rPr lang="en-US" sz="1400" b="1" dirty="0">
                <a:solidFill>
                  <a:schemeClr val="bg1"/>
                </a:solidFill>
                <a:latin typeface="Arial" pitchFamily="34" charset="0"/>
                <a:cs typeface="Arial" pitchFamily="34" charset="-120"/>
              </a:rPr>
              <a:t>Jefe División de </a:t>
            </a:r>
            <a:r>
              <a:rPr lang="en-US" sz="1400" b="1" dirty="0" err="1">
                <a:solidFill>
                  <a:schemeClr val="bg1"/>
                </a:solidFill>
                <a:latin typeface="Arial" pitchFamily="34" charset="0"/>
                <a:cs typeface="Arial" pitchFamily="34" charset="-120"/>
              </a:rPr>
              <a:t>Acuicultura</a:t>
            </a:r>
            <a:r>
              <a:rPr lang="en-US" sz="1400" b="1" dirty="0">
                <a:solidFill>
                  <a:schemeClr val="bg1"/>
                </a:solidFill>
                <a:latin typeface="Arial" pitchFamily="34" charset="0"/>
                <a:cs typeface="Arial" pitchFamily="34" charset="-120"/>
              </a:rPr>
              <a:t> </a:t>
            </a:r>
          </a:p>
          <a:p>
            <a:pPr marL="0" indent="0">
              <a:buNone/>
            </a:pPr>
            <a:endParaRPr lang="en-US" sz="1100" dirty="0"/>
          </a:p>
        </p:txBody>
      </p:sp>
      <p:pic>
        <p:nvPicPr>
          <p:cNvPr id="11" name="Imagen 10" descr="/mnt/data/ppt_media/image2.png">
            <a:extLst>
              <a:ext uri="{FF2B5EF4-FFF2-40B4-BE49-F238E27FC236}">
                <a16:creationId xmlns:a16="http://schemas.microsoft.com/office/drawing/2014/main" id="{B887340F-BA59-AFDC-F9F0-03F2930FCA1B}"/>
              </a:ext>
            </a:extLst>
          </p:cNvPr>
          <p:cNvPicPr>
            <a:picLocks noChangeAspect="1"/>
          </p:cNvPicPr>
          <p:nvPr/>
        </p:nvPicPr>
        <p:blipFill>
          <a:blip r:embed="rId4"/>
          <a:stretch>
            <a:fillRect/>
          </a:stretch>
        </p:blipFill>
        <p:spPr>
          <a:xfrm>
            <a:off x="1825283" y="4597495"/>
            <a:ext cx="3555517" cy="1641186"/>
          </a:xfrm>
          <a:prstGeom prst="rect">
            <a:avLst/>
          </a:prstGeom>
        </p:spPr>
      </p:pic>
      <p:pic>
        <p:nvPicPr>
          <p:cNvPr id="12" name="Imagen 11">
            <a:extLst>
              <a:ext uri="{FF2B5EF4-FFF2-40B4-BE49-F238E27FC236}">
                <a16:creationId xmlns:a16="http://schemas.microsoft.com/office/drawing/2014/main" id="{CB1F1FBF-3E83-F864-EA9F-2B335D2144CB}"/>
              </a:ext>
            </a:extLst>
          </p:cNvPr>
          <p:cNvPicPr>
            <a:picLocks noChangeAspect="1"/>
          </p:cNvPicPr>
          <p:nvPr/>
        </p:nvPicPr>
        <p:blipFill>
          <a:blip r:embed="rId5"/>
          <a:stretch>
            <a:fillRect/>
          </a:stretch>
        </p:blipFill>
        <p:spPr>
          <a:xfrm>
            <a:off x="9298744" y="4597495"/>
            <a:ext cx="1769766" cy="160243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8FBFC"/>
        </a:solidFill>
        <a:effectLst/>
      </p:bgPr>
    </p:bg>
    <p:spTree>
      <p:nvGrpSpPr>
        <p:cNvPr id="1" name=""/>
        <p:cNvGrpSpPr/>
        <p:nvPr/>
      </p:nvGrpSpPr>
      <p:grpSpPr>
        <a:xfrm>
          <a:off x="0" y="0"/>
          <a:ext cx="0" cy="0"/>
          <a:chOff x="0" y="0"/>
          <a:chExt cx="0" cy="0"/>
        </a:xfrm>
      </p:grpSpPr>
      <p:sp>
        <p:nvSpPr>
          <p:cNvPr id="2" name="Rectangle 1"/>
          <p:cNvSpPr/>
          <p:nvPr/>
        </p:nvSpPr>
        <p:spPr>
          <a:xfrm>
            <a:off x="0" y="0"/>
            <a:ext cx="82296" cy="6858000"/>
          </a:xfrm>
          <a:prstGeom prst="rect">
            <a:avLst/>
          </a:prstGeom>
          <a:solidFill>
            <a:srgbClr val="168F9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85800" y="320040"/>
            <a:ext cx="9144000" cy="256032"/>
          </a:xfrm>
          <a:prstGeom prst="rect">
            <a:avLst/>
          </a:prstGeom>
          <a:noFill/>
        </p:spPr>
        <p:txBody>
          <a:bodyPr wrap="square" lIns="0" tIns="0" rIns="0" bIns="0" anchor="ctr">
            <a:spAutoFit/>
          </a:bodyPr>
          <a:lstStyle/>
          <a:p>
            <a:pPr algn="l">
              <a:spcBef>
                <a:spcPts val="0"/>
              </a:spcBef>
              <a:spcAft>
                <a:spcPts val="0"/>
              </a:spcAft>
            </a:pPr>
            <a:r>
              <a:rPr sz="1000" b="1" dirty="0">
                <a:solidFill>
                  <a:srgbClr val="168F90"/>
                </a:solidFill>
                <a:latin typeface="Inter"/>
              </a:rPr>
              <a:t>AQUAFORUM 2026    /    EVOLUCIÓN Y GOBERNANZA</a:t>
            </a:r>
          </a:p>
        </p:txBody>
      </p:sp>
      <p:sp>
        <p:nvSpPr>
          <p:cNvPr id="4" name="TextBox 3"/>
          <p:cNvSpPr txBox="1"/>
          <p:nvPr/>
        </p:nvSpPr>
        <p:spPr>
          <a:xfrm>
            <a:off x="685800" y="768096"/>
            <a:ext cx="10698480" cy="1115568"/>
          </a:xfrm>
          <a:prstGeom prst="rect">
            <a:avLst/>
          </a:prstGeom>
          <a:noFill/>
        </p:spPr>
        <p:txBody>
          <a:bodyPr wrap="square" lIns="0" tIns="0" rIns="0" bIns="0" anchor="ctr">
            <a:spAutoFit/>
          </a:bodyPr>
          <a:lstStyle/>
          <a:p>
            <a:pPr algn="l">
              <a:spcBef>
                <a:spcPts val="0"/>
              </a:spcBef>
              <a:spcAft>
                <a:spcPts val="0"/>
              </a:spcAft>
            </a:pPr>
            <a:r>
              <a:rPr sz="3479" b="1">
                <a:solidFill>
                  <a:srgbClr val="0B2941"/>
                </a:solidFill>
                <a:latin typeface="Inter Display"/>
              </a:rPr>
              <a:t>La acuicultura lleva</a:t>
            </a:r>
          </a:p>
          <a:p>
            <a:pPr algn="l">
              <a:spcBef>
                <a:spcPts val="0"/>
              </a:spcBef>
              <a:spcAft>
                <a:spcPts val="0"/>
              </a:spcAft>
            </a:pPr>
            <a:r>
              <a:rPr sz="3479" b="1">
                <a:solidFill>
                  <a:srgbClr val="0B2941"/>
                </a:solidFill>
                <a:latin typeface="Inter Display"/>
              </a:rPr>
              <a:t>milenios evolucionando.</a:t>
            </a:r>
          </a:p>
        </p:txBody>
      </p:sp>
      <p:sp>
        <p:nvSpPr>
          <p:cNvPr id="5" name="Rectangle 4"/>
          <p:cNvSpPr/>
          <p:nvPr/>
        </p:nvSpPr>
        <p:spPr>
          <a:xfrm>
            <a:off x="694944" y="2075688"/>
            <a:ext cx="1024128" cy="54864"/>
          </a:xfrm>
          <a:prstGeom prst="rect">
            <a:avLst/>
          </a:prstGeom>
          <a:solidFill>
            <a:srgbClr val="E5455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ounded Rectangle 6"/>
          <p:cNvSpPr/>
          <p:nvPr/>
        </p:nvSpPr>
        <p:spPr>
          <a:xfrm>
            <a:off x="722376" y="2852928"/>
            <a:ext cx="3611880" cy="1993392"/>
          </a:xfrm>
          <a:prstGeom prst="roundRect">
            <a:avLst>
              <a:gd name="adj" fmla="val 12000"/>
            </a:avLst>
          </a:prstGeom>
          <a:solidFill>
            <a:srgbClr val="FFFFFF"/>
          </a:solidFill>
          <a:ln w="11430">
            <a:solidFill>
              <a:srgbClr val="DAE5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722376" y="2852928"/>
            <a:ext cx="3611880" cy="86868"/>
          </a:xfrm>
          <a:prstGeom prst="rect">
            <a:avLst/>
          </a:prstGeom>
          <a:solidFill>
            <a:srgbClr val="138E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969264" y="3099816"/>
            <a:ext cx="2459736" cy="658368"/>
          </a:xfrm>
          <a:prstGeom prst="rect">
            <a:avLst/>
          </a:prstGeom>
          <a:noFill/>
        </p:spPr>
        <p:txBody>
          <a:bodyPr wrap="square" lIns="0" tIns="0" rIns="0" bIns="0" anchor="ctr">
            <a:spAutoFit/>
          </a:bodyPr>
          <a:lstStyle/>
          <a:p>
            <a:pPr algn="l">
              <a:spcBef>
                <a:spcPts val="0"/>
              </a:spcBef>
              <a:spcAft>
                <a:spcPts val="0"/>
              </a:spcAft>
            </a:pPr>
            <a:r>
              <a:rPr sz="3800" b="1">
                <a:solidFill>
                  <a:srgbClr val="0B2941"/>
                </a:solidFill>
                <a:latin typeface="Inter Display"/>
              </a:rPr>
              <a:t>8.000</a:t>
            </a:r>
          </a:p>
        </p:txBody>
      </p:sp>
      <p:sp>
        <p:nvSpPr>
          <p:cNvPr id="10" name="TextBox 9"/>
          <p:cNvSpPr txBox="1"/>
          <p:nvPr/>
        </p:nvSpPr>
        <p:spPr>
          <a:xfrm>
            <a:off x="3319272" y="3410712"/>
            <a:ext cx="704088" cy="210312"/>
          </a:xfrm>
          <a:prstGeom prst="rect">
            <a:avLst/>
          </a:prstGeom>
          <a:noFill/>
        </p:spPr>
        <p:txBody>
          <a:bodyPr wrap="square" lIns="0" tIns="0" rIns="0" bIns="0" anchor="ctr">
            <a:spAutoFit/>
          </a:bodyPr>
          <a:lstStyle/>
          <a:p>
            <a:pPr algn="r">
              <a:spcBef>
                <a:spcPts val="0"/>
              </a:spcBef>
              <a:spcAft>
                <a:spcPts val="0"/>
              </a:spcAft>
            </a:pPr>
            <a:r>
              <a:rPr sz="969" b="1">
                <a:solidFill>
                  <a:srgbClr val="138EC0"/>
                </a:solidFill>
                <a:latin typeface="Inter"/>
              </a:rPr>
              <a:t>AÑOS</a:t>
            </a:r>
          </a:p>
        </p:txBody>
      </p:sp>
      <p:sp>
        <p:nvSpPr>
          <p:cNvPr id="11" name="TextBox 10"/>
          <p:cNvSpPr txBox="1"/>
          <p:nvPr/>
        </p:nvSpPr>
        <p:spPr>
          <a:xfrm>
            <a:off x="978408" y="3831336"/>
            <a:ext cx="3081528" cy="283464"/>
          </a:xfrm>
          <a:prstGeom prst="rect">
            <a:avLst/>
          </a:prstGeom>
          <a:noFill/>
        </p:spPr>
        <p:txBody>
          <a:bodyPr wrap="square" lIns="0" tIns="0" rIns="0" bIns="0" anchor="ctr">
            <a:spAutoFit/>
          </a:bodyPr>
          <a:lstStyle/>
          <a:p>
            <a:pPr algn="l">
              <a:spcBef>
                <a:spcPts val="0"/>
              </a:spcBef>
              <a:spcAft>
                <a:spcPts val="0"/>
              </a:spcAft>
            </a:pPr>
            <a:r>
              <a:rPr sz="1570" b="1">
                <a:solidFill>
                  <a:srgbClr val="138EC0"/>
                </a:solidFill>
                <a:latin typeface="Inter"/>
              </a:rPr>
              <a:t>China</a:t>
            </a:r>
          </a:p>
        </p:txBody>
      </p:sp>
      <p:sp>
        <p:nvSpPr>
          <p:cNvPr id="12" name="TextBox 11"/>
          <p:cNvSpPr txBox="1"/>
          <p:nvPr/>
        </p:nvSpPr>
        <p:spPr>
          <a:xfrm>
            <a:off x="978408" y="4215384"/>
            <a:ext cx="3063240" cy="493776"/>
          </a:xfrm>
          <a:prstGeom prst="rect">
            <a:avLst/>
          </a:prstGeom>
          <a:noFill/>
        </p:spPr>
        <p:txBody>
          <a:bodyPr wrap="square" lIns="0" tIns="0" rIns="0" bIns="0" anchor="t">
            <a:spAutoFit/>
          </a:bodyPr>
          <a:lstStyle/>
          <a:p>
            <a:pPr algn="l">
              <a:spcBef>
                <a:spcPts val="0"/>
              </a:spcBef>
              <a:spcAft>
                <a:spcPts val="0"/>
              </a:spcAft>
            </a:pPr>
            <a:r>
              <a:rPr sz="1160" b="0">
                <a:solidFill>
                  <a:srgbClr val="587080"/>
                </a:solidFill>
                <a:latin typeface="Inter"/>
              </a:rPr>
              <a:t>Indicios arqueológicos de manejo acuícola de carpas</a:t>
            </a:r>
          </a:p>
        </p:txBody>
      </p:sp>
      <p:sp>
        <p:nvSpPr>
          <p:cNvPr id="13" name="Rounded Rectangle 12"/>
          <p:cNvSpPr/>
          <p:nvPr/>
        </p:nvSpPr>
        <p:spPr>
          <a:xfrm>
            <a:off x="4581144" y="2852928"/>
            <a:ext cx="3611880" cy="1993392"/>
          </a:xfrm>
          <a:prstGeom prst="roundRect">
            <a:avLst>
              <a:gd name="adj" fmla="val 12000"/>
            </a:avLst>
          </a:prstGeom>
          <a:solidFill>
            <a:srgbClr val="FFFFFF"/>
          </a:solidFill>
          <a:ln w="11430">
            <a:solidFill>
              <a:srgbClr val="DAE5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a:off x="4581144" y="2852928"/>
            <a:ext cx="3611880" cy="86868"/>
          </a:xfrm>
          <a:prstGeom prst="rect">
            <a:avLst/>
          </a:prstGeom>
          <a:solidFill>
            <a:srgbClr val="168F9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4828031" y="3099816"/>
            <a:ext cx="2459736" cy="658368"/>
          </a:xfrm>
          <a:prstGeom prst="rect">
            <a:avLst/>
          </a:prstGeom>
          <a:noFill/>
        </p:spPr>
        <p:txBody>
          <a:bodyPr wrap="square" lIns="0" tIns="0" rIns="0" bIns="0" anchor="ctr">
            <a:spAutoFit/>
          </a:bodyPr>
          <a:lstStyle/>
          <a:p>
            <a:pPr algn="l">
              <a:spcBef>
                <a:spcPts val="0"/>
              </a:spcBef>
              <a:spcAft>
                <a:spcPts val="0"/>
              </a:spcAft>
            </a:pPr>
            <a:r>
              <a:rPr sz="3800" b="1">
                <a:solidFill>
                  <a:srgbClr val="0B2941"/>
                </a:solidFill>
                <a:latin typeface="Inter Display"/>
              </a:rPr>
              <a:t>1905</a:t>
            </a:r>
          </a:p>
        </p:txBody>
      </p:sp>
      <p:sp>
        <p:nvSpPr>
          <p:cNvPr id="16" name="TextBox 15"/>
          <p:cNvSpPr txBox="1"/>
          <p:nvPr/>
        </p:nvSpPr>
        <p:spPr>
          <a:xfrm>
            <a:off x="7178040" y="3410712"/>
            <a:ext cx="704088" cy="210312"/>
          </a:xfrm>
          <a:prstGeom prst="rect">
            <a:avLst/>
          </a:prstGeom>
          <a:noFill/>
        </p:spPr>
        <p:txBody>
          <a:bodyPr wrap="square" lIns="0" tIns="0" rIns="0" bIns="0" anchor="ctr">
            <a:spAutoFit/>
          </a:bodyPr>
          <a:lstStyle/>
          <a:p>
            <a:pPr algn="r">
              <a:spcBef>
                <a:spcPts val="0"/>
              </a:spcBef>
              <a:spcAft>
                <a:spcPts val="0"/>
              </a:spcAft>
            </a:pPr>
            <a:r>
              <a:rPr sz="969" b="1">
                <a:solidFill>
                  <a:srgbClr val="168F90"/>
                </a:solidFill>
                <a:latin typeface="Inter"/>
              </a:rPr>
              <a:t>AÑO</a:t>
            </a:r>
          </a:p>
        </p:txBody>
      </p:sp>
      <p:sp>
        <p:nvSpPr>
          <p:cNvPr id="17" name="TextBox 16"/>
          <p:cNvSpPr txBox="1"/>
          <p:nvPr/>
        </p:nvSpPr>
        <p:spPr>
          <a:xfrm>
            <a:off x="4837176" y="3831336"/>
            <a:ext cx="3081528" cy="283464"/>
          </a:xfrm>
          <a:prstGeom prst="rect">
            <a:avLst/>
          </a:prstGeom>
          <a:noFill/>
        </p:spPr>
        <p:txBody>
          <a:bodyPr wrap="square" lIns="0" tIns="0" rIns="0" bIns="0" anchor="ctr">
            <a:spAutoFit/>
          </a:bodyPr>
          <a:lstStyle/>
          <a:p>
            <a:pPr algn="l">
              <a:spcBef>
                <a:spcPts val="0"/>
              </a:spcBef>
              <a:spcAft>
                <a:spcPts val="0"/>
              </a:spcAft>
            </a:pPr>
            <a:r>
              <a:rPr sz="1570" b="1">
                <a:solidFill>
                  <a:srgbClr val="168F90"/>
                </a:solidFill>
                <a:latin typeface="Inter"/>
              </a:rPr>
              <a:t>Chile</a:t>
            </a:r>
          </a:p>
        </p:txBody>
      </p:sp>
      <p:sp>
        <p:nvSpPr>
          <p:cNvPr id="18" name="TextBox 17"/>
          <p:cNvSpPr txBox="1"/>
          <p:nvPr/>
        </p:nvSpPr>
        <p:spPr>
          <a:xfrm>
            <a:off x="4837176" y="4215384"/>
            <a:ext cx="3063240" cy="493776"/>
          </a:xfrm>
          <a:prstGeom prst="rect">
            <a:avLst/>
          </a:prstGeom>
          <a:noFill/>
        </p:spPr>
        <p:txBody>
          <a:bodyPr wrap="square" lIns="0" tIns="0" rIns="0" bIns="0" anchor="t">
            <a:spAutoFit/>
          </a:bodyPr>
          <a:lstStyle/>
          <a:p>
            <a:pPr algn="l">
              <a:spcBef>
                <a:spcPts val="0"/>
              </a:spcBef>
              <a:spcAft>
                <a:spcPts val="0"/>
              </a:spcAft>
            </a:pPr>
            <a:r>
              <a:rPr sz="1160" b="0">
                <a:solidFill>
                  <a:srgbClr val="587080"/>
                </a:solidFill>
                <a:latin typeface="Inter"/>
              </a:rPr>
              <a:t>Piscicultura de Río Blanco: antecedentes nacionales</a:t>
            </a:r>
          </a:p>
        </p:txBody>
      </p:sp>
      <p:sp>
        <p:nvSpPr>
          <p:cNvPr id="19" name="Rounded Rectangle 18"/>
          <p:cNvSpPr/>
          <p:nvPr/>
        </p:nvSpPr>
        <p:spPr>
          <a:xfrm>
            <a:off x="8439912" y="2852928"/>
            <a:ext cx="3611880" cy="1993392"/>
          </a:xfrm>
          <a:prstGeom prst="roundRect">
            <a:avLst>
              <a:gd name="adj" fmla="val 12000"/>
            </a:avLst>
          </a:prstGeom>
          <a:solidFill>
            <a:srgbClr val="FFFFFF"/>
          </a:solidFill>
          <a:ln w="11430">
            <a:solidFill>
              <a:srgbClr val="DAE5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Rectangle 19"/>
          <p:cNvSpPr/>
          <p:nvPr/>
        </p:nvSpPr>
        <p:spPr>
          <a:xfrm>
            <a:off x="8439912" y="2852928"/>
            <a:ext cx="3611880" cy="86868"/>
          </a:xfrm>
          <a:prstGeom prst="rect">
            <a:avLst/>
          </a:prstGeom>
          <a:solidFill>
            <a:srgbClr val="F3A4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8686800" y="3099816"/>
            <a:ext cx="2459736" cy="658368"/>
          </a:xfrm>
          <a:prstGeom prst="rect">
            <a:avLst/>
          </a:prstGeom>
          <a:noFill/>
        </p:spPr>
        <p:txBody>
          <a:bodyPr wrap="square" lIns="0" tIns="0" rIns="0" bIns="0" anchor="ctr">
            <a:spAutoFit/>
          </a:bodyPr>
          <a:lstStyle/>
          <a:p>
            <a:pPr algn="l">
              <a:spcBef>
                <a:spcPts val="0"/>
              </a:spcBef>
              <a:spcAft>
                <a:spcPts val="0"/>
              </a:spcAft>
            </a:pPr>
            <a:r>
              <a:rPr sz="3800" b="1">
                <a:solidFill>
                  <a:srgbClr val="0B2941"/>
                </a:solidFill>
                <a:latin typeface="Inter Display"/>
              </a:rPr>
              <a:t>≈50</a:t>
            </a:r>
          </a:p>
        </p:txBody>
      </p:sp>
      <p:sp>
        <p:nvSpPr>
          <p:cNvPr id="22" name="TextBox 21"/>
          <p:cNvSpPr txBox="1"/>
          <p:nvPr/>
        </p:nvSpPr>
        <p:spPr>
          <a:xfrm>
            <a:off x="11036808" y="3410712"/>
            <a:ext cx="704088" cy="210312"/>
          </a:xfrm>
          <a:prstGeom prst="rect">
            <a:avLst/>
          </a:prstGeom>
          <a:noFill/>
        </p:spPr>
        <p:txBody>
          <a:bodyPr wrap="square" lIns="0" tIns="0" rIns="0" bIns="0" anchor="ctr">
            <a:spAutoFit/>
          </a:bodyPr>
          <a:lstStyle/>
          <a:p>
            <a:pPr algn="r">
              <a:spcBef>
                <a:spcPts val="0"/>
              </a:spcBef>
              <a:spcAft>
                <a:spcPts val="0"/>
              </a:spcAft>
            </a:pPr>
            <a:r>
              <a:rPr sz="969" b="1">
                <a:solidFill>
                  <a:srgbClr val="F3A447"/>
                </a:solidFill>
                <a:latin typeface="Inter"/>
              </a:rPr>
              <a:t>AÑOS</a:t>
            </a:r>
          </a:p>
        </p:txBody>
      </p:sp>
      <p:sp>
        <p:nvSpPr>
          <p:cNvPr id="23" name="TextBox 22"/>
          <p:cNvSpPr txBox="1"/>
          <p:nvPr/>
        </p:nvSpPr>
        <p:spPr>
          <a:xfrm>
            <a:off x="8695944" y="3831336"/>
            <a:ext cx="3081528" cy="283464"/>
          </a:xfrm>
          <a:prstGeom prst="rect">
            <a:avLst/>
          </a:prstGeom>
          <a:noFill/>
        </p:spPr>
        <p:txBody>
          <a:bodyPr wrap="square" lIns="0" tIns="0" rIns="0" bIns="0" anchor="ctr">
            <a:spAutoFit/>
          </a:bodyPr>
          <a:lstStyle/>
          <a:p>
            <a:pPr algn="l">
              <a:spcBef>
                <a:spcPts val="0"/>
              </a:spcBef>
              <a:spcAft>
                <a:spcPts val="0"/>
              </a:spcAft>
            </a:pPr>
            <a:r>
              <a:rPr sz="1570" b="1">
                <a:solidFill>
                  <a:srgbClr val="F3A447"/>
                </a:solidFill>
                <a:latin typeface="Inter"/>
              </a:rPr>
              <a:t>Industria moderna</a:t>
            </a:r>
          </a:p>
        </p:txBody>
      </p:sp>
      <p:sp>
        <p:nvSpPr>
          <p:cNvPr id="24" name="TextBox 23"/>
          <p:cNvSpPr txBox="1"/>
          <p:nvPr/>
        </p:nvSpPr>
        <p:spPr>
          <a:xfrm>
            <a:off x="8695944" y="4215384"/>
            <a:ext cx="3063240" cy="493776"/>
          </a:xfrm>
          <a:prstGeom prst="rect">
            <a:avLst/>
          </a:prstGeom>
          <a:noFill/>
        </p:spPr>
        <p:txBody>
          <a:bodyPr wrap="square" lIns="0" tIns="0" rIns="0" bIns="0" anchor="t">
            <a:spAutoFit/>
          </a:bodyPr>
          <a:lstStyle/>
          <a:p>
            <a:pPr algn="l">
              <a:spcBef>
                <a:spcPts val="0"/>
              </a:spcBef>
              <a:spcAft>
                <a:spcPts val="0"/>
              </a:spcAft>
            </a:pPr>
            <a:r>
              <a:rPr sz="1160" b="0">
                <a:solidFill>
                  <a:srgbClr val="587080"/>
                </a:solidFill>
                <a:latin typeface="Inter"/>
              </a:rPr>
              <a:t>Expansión comercial e industrial de la acuicultura</a:t>
            </a:r>
          </a:p>
        </p:txBody>
      </p:sp>
      <p:sp>
        <p:nvSpPr>
          <p:cNvPr id="25" name="Rounded Rectangle 24"/>
          <p:cNvSpPr/>
          <p:nvPr/>
        </p:nvSpPr>
        <p:spPr>
          <a:xfrm>
            <a:off x="713232" y="5184648"/>
            <a:ext cx="10780776" cy="987552"/>
          </a:xfrm>
          <a:prstGeom prst="roundRect">
            <a:avLst>
              <a:gd name="adj" fmla="val 12000"/>
            </a:avLst>
          </a:prstGeom>
          <a:solidFill>
            <a:srgbClr val="0B29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Rectangle 25"/>
          <p:cNvSpPr/>
          <p:nvPr/>
        </p:nvSpPr>
        <p:spPr>
          <a:xfrm>
            <a:off x="914400" y="5440680"/>
            <a:ext cx="60350" cy="438912"/>
          </a:xfrm>
          <a:prstGeom prst="rect">
            <a:avLst/>
          </a:prstGeom>
          <a:solidFill>
            <a:srgbClr val="F3A4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1161288" y="5404104"/>
            <a:ext cx="9875520" cy="548640"/>
          </a:xfrm>
          <a:prstGeom prst="rect">
            <a:avLst/>
          </a:prstGeom>
          <a:noFill/>
        </p:spPr>
        <p:txBody>
          <a:bodyPr wrap="square" lIns="0" tIns="0" rIns="0" bIns="0" anchor="ctr">
            <a:spAutoFit/>
          </a:bodyPr>
          <a:lstStyle/>
          <a:p>
            <a:pPr algn="l">
              <a:spcBef>
                <a:spcPts val="0"/>
              </a:spcBef>
              <a:spcAft>
                <a:spcPts val="0"/>
              </a:spcAft>
            </a:pPr>
            <a:r>
              <a:rPr sz="2770" b="1">
                <a:solidFill>
                  <a:srgbClr val="FFFFFF"/>
                </a:solidFill>
                <a:latin typeface="Inter Display"/>
              </a:rPr>
              <a:t>¿Y nuestra gobernanza?</a:t>
            </a:r>
          </a:p>
        </p:txBody>
      </p:sp>
      <p:sp>
        <p:nvSpPr>
          <p:cNvPr id="28" name="Rectangle 27"/>
          <p:cNvSpPr/>
          <p:nvPr/>
        </p:nvSpPr>
        <p:spPr>
          <a:xfrm>
            <a:off x="658368" y="6464808"/>
            <a:ext cx="10927080" cy="10972"/>
          </a:xfrm>
          <a:prstGeom prst="rect">
            <a:avLst/>
          </a:prstGeom>
          <a:solidFill>
            <a:srgbClr val="D8E7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p:cNvSpPr txBox="1"/>
          <p:nvPr/>
        </p:nvSpPr>
        <p:spPr>
          <a:xfrm>
            <a:off x="694944" y="6519672"/>
            <a:ext cx="10241280" cy="182880"/>
          </a:xfrm>
          <a:prstGeom prst="rect">
            <a:avLst/>
          </a:prstGeom>
          <a:noFill/>
        </p:spPr>
        <p:txBody>
          <a:bodyPr wrap="square" lIns="0" tIns="0" rIns="0" bIns="0" anchor="ctr">
            <a:spAutoFit/>
          </a:bodyPr>
          <a:lstStyle/>
          <a:p>
            <a:pPr algn="l">
              <a:spcBef>
                <a:spcPts val="0"/>
              </a:spcBef>
              <a:spcAft>
                <a:spcPts val="0"/>
              </a:spcAft>
            </a:pPr>
            <a:r>
              <a:rPr sz="860" b="0">
                <a:solidFill>
                  <a:srgbClr val="8196A1"/>
                </a:solidFill>
                <a:latin typeface="Inter"/>
              </a:rPr>
              <a:t>Nakajima et al. (2019), Nature Ecology &amp; Evolution · PUCV, historia de la Piscicultura Río Blanco · SalmonChile, historia sectorial</a:t>
            </a:r>
          </a:p>
        </p:txBody>
      </p:sp>
      <p:sp>
        <p:nvSpPr>
          <p:cNvPr id="30" name="TextBox 29"/>
          <p:cNvSpPr txBox="1"/>
          <p:nvPr/>
        </p:nvSpPr>
        <p:spPr>
          <a:xfrm>
            <a:off x="11192256" y="6496812"/>
            <a:ext cx="384048" cy="237744"/>
          </a:xfrm>
          <a:prstGeom prst="rect">
            <a:avLst/>
          </a:prstGeom>
          <a:noFill/>
        </p:spPr>
        <p:txBody>
          <a:bodyPr wrap="square" lIns="0" tIns="0" rIns="0" bIns="0" anchor="ctr">
            <a:spAutoFit/>
          </a:bodyPr>
          <a:lstStyle/>
          <a:p>
            <a:pPr algn="r">
              <a:spcBef>
                <a:spcPts val="0"/>
              </a:spcBef>
              <a:spcAft>
                <a:spcPts val="0"/>
              </a:spcAft>
            </a:pPr>
            <a:r>
              <a:rPr sz="1000" b="1">
                <a:solidFill>
                  <a:srgbClr val="8196A1"/>
                </a:solidFill>
                <a:latin typeface="Inter"/>
              </a:rPr>
              <a:t>02</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4"/>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5"/>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6"/>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p:bldP spid="10" grpId="0"/>
      <p:bldP spid="11" grpId="0"/>
      <p:bldP spid="12" grpId="0"/>
      <p:bldP spid="13" grpId="0" animBg="1"/>
      <p:bldP spid="14" grpId="0" animBg="1"/>
      <p:bldP spid="15" grpId="0"/>
      <p:bldP spid="16" grpId="0"/>
      <p:bldP spid="17" grpId="0"/>
      <p:bldP spid="18" grpId="0"/>
      <p:bldP spid="19" grpId="0" animBg="1"/>
      <p:bldP spid="20" grpId="0" animBg="1"/>
      <p:bldP spid="21" grpId="0"/>
      <p:bldP spid="22" grpId="0"/>
      <p:bldP spid="23" grpId="0"/>
      <p:bldP spid="24" grpId="0"/>
      <p:bldP spid="25" grpId="0" animBg="1"/>
      <p:bldP spid="26" grpId="0" animBg="1"/>
      <p:bldP spid="27" grpId="0"/>
    </p:bldLst>
  </p:timing>
</p:sld>
</file>

<file path=ppt/slides/slide3.xml><?xml version="1.0" encoding="utf-8"?>
<p:sld xmlns:a="http://schemas.openxmlformats.org/drawingml/2006/main" xmlns:r="http://schemas.openxmlformats.org/officeDocument/2006/relationships" xmlns:p="http://schemas.openxmlformats.org/presentationml/2006/main">
  <p:cSld name="Slide 2">
    <p:bg>
      <p:bgPr>
        <a:solidFill>
          <a:srgbClr val="F7FAFB"/>
        </a:solidFill>
        <a:effectLst/>
      </p:bgPr>
    </p:bg>
    <p:spTree>
      <p:nvGrpSpPr>
        <p:cNvPr id="1" name=""/>
        <p:cNvGrpSpPr/>
        <p:nvPr/>
      </p:nvGrpSpPr>
      <p:grpSpPr>
        <a:xfrm>
          <a:off x="0" y="0"/>
          <a:ext cx="0" cy="0"/>
          <a:chOff x="0" y="0"/>
          <a:chExt cx="0" cy="0"/>
        </a:xfrm>
      </p:grpSpPr>
      <p:sp>
        <p:nvSpPr>
          <p:cNvPr id="2" name="Shape 0"/>
          <p:cNvSpPr/>
          <p:nvPr/>
        </p:nvSpPr>
        <p:spPr>
          <a:xfrm>
            <a:off x="0" y="0"/>
            <a:ext cx="70409" cy="6858000"/>
          </a:xfrm>
          <a:prstGeom prst="rect">
            <a:avLst/>
          </a:prstGeom>
          <a:solidFill>
            <a:srgbClr val="168F90"/>
          </a:solidFill>
          <a:ln w="12700">
            <a:solidFill>
              <a:srgbClr val="168F90">
                <a:alpha val="0"/>
              </a:srgbClr>
            </a:solidFill>
            <a:prstDash val="solid"/>
          </a:ln>
        </p:spPr>
        <p:txBody>
          <a:bodyPr/>
          <a:lstStyle/>
          <a:p>
            <a:endParaRPr lang="es-CL"/>
          </a:p>
        </p:txBody>
      </p:sp>
      <p:sp>
        <p:nvSpPr>
          <p:cNvPr id="3" name="Text 1"/>
          <p:cNvSpPr/>
          <p:nvPr/>
        </p:nvSpPr>
        <p:spPr>
          <a:xfrm>
            <a:off x="621792" y="310896"/>
            <a:ext cx="9144000" cy="182880"/>
          </a:xfrm>
          <a:prstGeom prst="rect">
            <a:avLst/>
          </a:prstGeom>
          <a:noFill/>
          <a:ln/>
        </p:spPr>
        <p:txBody>
          <a:bodyPr wrap="square" lIns="0" tIns="0" rIns="0" bIns="0" rtlCol="0" anchor="ctr">
            <a:normAutofit/>
          </a:bodyPr>
          <a:lstStyle/>
          <a:p>
            <a:pPr marL="0" indent="0" algn="l">
              <a:buNone/>
            </a:pPr>
            <a:r>
              <a:rPr lang="en-US" sz="910" b="1" kern="0" spc="120" dirty="0">
                <a:solidFill>
                  <a:srgbClr val="168F90"/>
                </a:solidFill>
                <a:latin typeface="Inter" pitchFamily="34" charset="0"/>
                <a:ea typeface="Inter" pitchFamily="34" charset="-122"/>
                <a:cs typeface="Inter" pitchFamily="34" charset="-120"/>
              </a:rPr>
              <a:t>01 · ESCALA E IMPORTANCIA</a:t>
            </a:r>
            <a:endParaRPr lang="en-US" sz="910" dirty="0"/>
          </a:p>
        </p:txBody>
      </p:sp>
      <p:sp>
        <p:nvSpPr>
          <p:cNvPr id="4" name="Text 2"/>
          <p:cNvSpPr/>
          <p:nvPr/>
        </p:nvSpPr>
        <p:spPr>
          <a:xfrm>
            <a:off x="621792" y="640080"/>
            <a:ext cx="10972800" cy="566928"/>
          </a:xfrm>
          <a:prstGeom prst="rect">
            <a:avLst/>
          </a:prstGeom>
          <a:noFill/>
          <a:ln/>
        </p:spPr>
        <p:txBody>
          <a:bodyPr wrap="square" lIns="0" tIns="0" rIns="0" bIns="0" rtlCol="0" anchor="ctr">
            <a:normAutofit/>
          </a:bodyPr>
          <a:lstStyle/>
          <a:p>
            <a:pPr marL="0" indent="0" algn="l">
              <a:buNone/>
            </a:pPr>
            <a:r>
              <a:rPr lang="en-US" sz="2950" b="1" dirty="0">
                <a:solidFill>
                  <a:srgbClr val="0B2941"/>
                </a:solidFill>
                <a:latin typeface="Inter Display" pitchFamily="34" charset="0"/>
                <a:ea typeface="Inter Display" pitchFamily="34" charset="-122"/>
                <a:cs typeface="Inter Display" pitchFamily="34" charset="-120"/>
              </a:rPr>
              <a:t>Una transformación extraordinaria</a:t>
            </a:r>
            <a:endParaRPr lang="en-US" sz="2950" dirty="0"/>
          </a:p>
        </p:txBody>
      </p:sp>
      <p:sp>
        <p:nvSpPr>
          <p:cNvPr id="5" name="Text 3"/>
          <p:cNvSpPr/>
          <p:nvPr/>
        </p:nvSpPr>
        <p:spPr>
          <a:xfrm>
            <a:off x="640080" y="1280160"/>
            <a:ext cx="10881360" cy="384048"/>
          </a:xfrm>
          <a:prstGeom prst="rect">
            <a:avLst/>
          </a:prstGeom>
          <a:noFill/>
          <a:ln/>
        </p:spPr>
        <p:txBody>
          <a:bodyPr wrap="square" lIns="0" tIns="0" rIns="0" bIns="0" rtlCol="0" anchor="ctr">
            <a:normAutofit/>
          </a:bodyPr>
          <a:lstStyle/>
          <a:p>
            <a:pPr marL="0" indent="0" algn="l">
              <a:buNone/>
            </a:pPr>
            <a:r>
              <a:rPr lang="en-US" sz="1430" dirty="0">
                <a:solidFill>
                  <a:srgbClr val="587080"/>
                </a:solidFill>
                <a:latin typeface="Inter" pitchFamily="34" charset="0"/>
                <a:ea typeface="Inter" pitchFamily="34" charset="-122"/>
                <a:cs typeface="Inter" pitchFamily="34" charset="-120"/>
              </a:rPr>
              <a:t>La acuicultura chilena es estratégica para la economía y </a:t>
            </a:r>
            <a:r>
              <a:rPr lang="en-US" sz="1430" dirty="0" err="1">
                <a:solidFill>
                  <a:srgbClr val="587080"/>
                </a:solidFill>
                <a:latin typeface="Inter" pitchFamily="34" charset="0"/>
                <a:ea typeface="Inter" pitchFamily="34" charset="-122"/>
                <a:cs typeface="Inter" pitchFamily="34" charset="-120"/>
              </a:rPr>
              <a:t>diferentes</a:t>
            </a:r>
            <a:r>
              <a:rPr lang="en-US" sz="1430" dirty="0">
                <a:solidFill>
                  <a:srgbClr val="587080"/>
                </a:solidFill>
                <a:latin typeface="Inter" pitchFamily="34" charset="0"/>
                <a:ea typeface="Inter" pitchFamily="34" charset="-122"/>
                <a:cs typeface="Inter" pitchFamily="34" charset="-120"/>
              </a:rPr>
              <a:t> regiones del </a:t>
            </a:r>
            <a:r>
              <a:rPr lang="en-US" sz="1430" dirty="0" err="1">
                <a:solidFill>
                  <a:srgbClr val="587080"/>
                </a:solidFill>
                <a:latin typeface="Inter" pitchFamily="34" charset="0"/>
                <a:ea typeface="Inter" pitchFamily="34" charset="-122"/>
                <a:cs typeface="Inter" pitchFamily="34" charset="-120"/>
              </a:rPr>
              <a:t>país</a:t>
            </a:r>
            <a:r>
              <a:rPr lang="en-US" sz="1430" dirty="0">
                <a:solidFill>
                  <a:srgbClr val="587080"/>
                </a:solidFill>
                <a:latin typeface="Inter" pitchFamily="34" charset="0"/>
                <a:ea typeface="Inter" pitchFamily="34" charset="-122"/>
                <a:cs typeface="Inter" pitchFamily="34" charset="-120"/>
              </a:rPr>
              <a:t> .</a:t>
            </a:r>
            <a:endParaRPr lang="en-US" sz="1430" dirty="0"/>
          </a:p>
        </p:txBody>
      </p:sp>
      <p:sp>
        <p:nvSpPr>
          <p:cNvPr id="6" name="Shape 4"/>
          <p:cNvSpPr/>
          <p:nvPr/>
        </p:nvSpPr>
        <p:spPr>
          <a:xfrm>
            <a:off x="621792" y="1769364"/>
            <a:ext cx="658368" cy="32918"/>
          </a:xfrm>
          <a:prstGeom prst="rect">
            <a:avLst/>
          </a:prstGeom>
          <a:solidFill>
            <a:srgbClr val="E54555"/>
          </a:solidFill>
          <a:ln w="12700">
            <a:solidFill>
              <a:srgbClr val="E54555">
                <a:alpha val="0"/>
              </a:srgbClr>
            </a:solidFill>
            <a:prstDash val="solid"/>
          </a:ln>
        </p:spPr>
        <p:txBody>
          <a:bodyPr/>
          <a:lstStyle/>
          <a:p>
            <a:endParaRPr lang="es-CL"/>
          </a:p>
        </p:txBody>
      </p:sp>
      <p:sp>
        <p:nvSpPr>
          <p:cNvPr id="7" name="Shape 5"/>
          <p:cNvSpPr/>
          <p:nvPr/>
        </p:nvSpPr>
        <p:spPr>
          <a:xfrm>
            <a:off x="594360" y="6469380"/>
            <a:ext cx="11018520" cy="0"/>
          </a:xfrm>
          <a:prstGeom prst="line">
            <a:avLst/>
          </a:prstGeom>
          <a:noFill/>
          <a:ln w="6985">
            <a:solidFill>
              <a:srgbClr val="D8E4E9"/>
            </a:solidFill>
            <a:prstDash val="solid"/>
          </a:ln>
        </p:spPr>
        <p:txBody>
          <a:bodyPr/>
          <a:lstStyle/>
          <a:p>
            <a:endParaRPr lang="es-CL"/>
          </a:p>
        </p:txBody>
      </p:sp>
      <p:sp>
        <p:nvSpPr>
          <p:cNvPr id="8" name="Text 6"/>
          <p:cNvSpPr/>
          <p:nvPr/>
        </p:nvSpPr>
        <p:spPr>
          <a:xfrm>
            <a:off x="621792" y="6510528"/>
            <a:ext cx="10561320" cy="173736"/>
          </a:xfrm>
          <a:prstGeom prst="rect">
            <a:avLst/>
          </a:prstGeom>
          <a:noFill/>
          <a:ln/>
        </p:spPr>
        <p:txBody>
          <a:bodyPr wrap="square" lIns="0" tIns="0" rIns="0" bIns="0" rtlCol="0" anchor="ctr">
            <a:normAutofit/>
          </a:bodyPr>
          <a:lstStyle/>
          <a:p>
            <a:pPr marL="0" indent="0" algn="l">
              <a:buNone/>
            </a:pPr>
            <a:r>
              <a:rPr lang="en-US" sz="810" dirty="0">
                <a:solidFill>
                  <a:srgbClr val="869BA5"/>
                </a:solidFill>
                <a:latin typeface="Inter" pitchFamily="34" charset="0"/>
                <a:ea typeface="Inter" pitchFamily="34" charset="-122"/>
                <a:cs typeface="Inter" pitchFamily="34" charset="-120"/>
              </a:rPr>
              <a:t>SERNAPESCA, Anuario Estadístico 2025 (2026) · SUBPESCA, Informe sectorial 2025 (2026)</a:t>
            </a:r>
            <a:endParaRPr lang="en-US" sz="810" dirty="0"/>
          </a:p>
        </p:txBody>
      </p:sp>
      <p:sp>
        <p:nvSpPr>
          <p:cNvPr id="9" name="Text 7"/>
          <p:cNvSpPr/>
          <p:nvPr/>
        </p:nvSpPr>
        <p:spPr>
          <a:xfrm>
            <a:off x="11155680" y="6492240"/>
            <a:ext cx="438912" cy="210312"/>
          </a:xfrm>
          <a:prstGeom prst="rect">
            <a:avLst/>
          </a:prstGeom>
          <a:noFill/>
          <a:ln/>
        </p:spPr>
        <p:txBody>
          <a:bodyPr wrap="square" lIns="0" tIns="0" rIns="0" bIns="0" rtlCol="0" anchor="ctr">
            <a:normAutofit/>
          </a:bodyPr>
          <a:lstStyle/>
          <a:p>
            <a:pPr marL="0" indent="0" algn="r">
              <a:buNone/>
            </a:pPr>
            <a:r>
              <a:rPr lang="en-US" sz="920" b="1" dirty="0">
                <a:solidFill>
                  <a:srgbClr val="869BA5"/>
                </a:solidFill>
                <a:latin typeface="Inter" pitchFamily="34" charset="0"/>
                <a:ea typeface="Inter" pitchFamily="34" charset="-122"/>
                <a:cs typeface="Inter" pitchFamily="34" charset="-120"/>
              </a:rPr>
              <a:t>03</a:t>
            </a:r>
            <a:endParaRPr lang="en-US" sz="920" dirty="0"/>
          </a:p>
        </p:txBody>
      </p:sp>
      <p:sp>
        <p:nvSpPr>
          <p:cNvPr id="10" name="Shape 8"/>
          <p:cNvSpPr/>
          <p:nvPr/>
        </p:nvSpPr>
        <p:spPr>
          <a:xfrm>
            <a:off x="649224" y="1993392"/>
            <a:ext cx="5367528" cy="2057400"/>
          </a:xfrm>
          <a:prstGeom prst="roundRect">
            <a:avLst>
              <a:gd name="adj" fmla="val 5333"/>
            </a:avLst>
          </a:prstGeom>
          <a:solidFill>
            <a:srgbClr val="0B2941"/>
          </a:solidFill>
          <a:ln w="8890">
            <a:solidFill>
              <a:srgbClr val="0B2941"/>
            </a:solidFill>
            <a:prstDash val="solid"/>
          </a:ln>
        </p:spPr>
        <p:txBody>
          <a:bodyPr/>
          <a:lstStyle/>
          <a:p>
            <a:endParaRPr lang="es-CL"/>
          </a:p>
        </p:txBody>
      </p:sp>
      <p:sp>
        <p:nvSpPr>
          <p:cNvPr id="11" name="Text 9"/>
          <p:cNvSpPr/>
          <p:nvPr/>
        </p:nvSpPr>
        <p:spPr>
          <a:xfrm>
            <a:off x="960120" y="2267712"/>
            <a:ext cx="3584448" cy="960120"/>
          </a:xfrm>
          <a:prstGeom prst="rect">
            <a:avLst/>
          </a:prstGeom>
          <a:noFill/>
          <a:ln/>
        </p:spPr>
        <p:txBody>
          <a:bodyPr wrap="square" lIns="0" tIns="0" rIns="0" bIns="0" rtlCol="0" anchor="ctr">
            <a:normAutofit/>
          </a:bodyPr>
          <a:lstStyle/>
          <a:p>
            <a:pPr marL="0" indent="0" algn="l">
              <a:buNone/>
            </a:pPr>
            <a:r>
              <a:rPr lang="en-US" sz="5900" b="1" dirty="0">
                <a:solidFill>
                  <a:srgbClr val="FFFFFF"/>
                </a:solidFill>
                <a:latin typeface="Inter Display" pitchFamily="34" charset="0"/>
                <a:ea typeface="Inter Display" pitchFamily="34" charset="-122"/>
                <a:cs typeface="Inter Display" pitchFamily="34" charset="-120"/>
              </a:rPr>
              <a:t>1,53</a:t>
            </a:r>
            <a:endParaRPr lang="en-US" sz="5900" dirty="0"/>
          </a:p>
        </p:txBody>
      </p:sp>
      <p:sp>
        <p:nvSpPr>
          <p:cNvPr id="12" name="Text 10"/>
          <p:cNvSpPr/>
          <p:nvPr/>
        </p:nvSpPr>
        <p:spPr>
          <a:xfrm>
            <a:off x="960120" y="3163824"/>
            <a:ext cx="4480560" cy="384048"/>
          </a:xfrm>
          <a:prstGeom prst="rect">
            <a:avLst/>
          </a:prstGeom>
          <a:noFill/>
          <a:ln/>
        </p:spPr>
        <p:txBody>
          <a:bodyPr wrap="square" lIns="0" tIns="0" rIns="0" bIns="0" rtlCol="0" anchor="ctr">
            <a:normAutofit/>
          </a:bodyPr>
          <a:lstStyle/>
          <a:p>
            <a:pPr marL="0" indent="0" algn="l">
              <a:buNone/>
            </a:pPr>
            <a:r>
              <a:rPr lang="en-US" sz="1760" b="1" dirty="0">
                <a:solidFill>
                  <a:srgbClr val="DCE9EE"/>
                </a:solidFill>
                <a:latin typeface="Inter" pitchFamily="34" charset="0"/>
                <a:ea typeface="Inter" pitchFamily="34" charset="-122"/>
                <a:cs typeface="Inter" pitchFamily="34" charset="-120"/>
              </a:rPr>
              <a:t>millones de toneladas</a:t>
            </a:r>
            <a:endParaRPr lang="en-US" sz="1760" dirty="0"/>
          </a:p>
        </p:txBody>
      </p:sp>
      <p:sp>
        <p:nvSpPr>
          <p:cNvPr id="13" name="Text 11"/>
          <p:cNvSpPr/>
          <p:nvPr/>
        </p:nvSpPr>
        <p:spPr>
          <a:xfrm>
            <a:off x="960120" y="3685032"/>
            <a:ext cx="4434840" cy="182880"/>
          </a:xfrm>
          <a:prstGeom prst="rect">
            <a:avLst/>
          </a:prstGeom>
          <a:noFill/>
          <a:ln/>
        </p:spPr>
        <p:txBody>
          <a:bodyPr wrap="square" lIns="0" tIns="0" rIns="0" bIns="0" rtlCol="0" anchor="ctr">
            <a:normAutofit/>
          </a:bodyPr>
          <a:lstStyle/>
          <a:p>
            <a:pPr marL="0" indent="0" algn="l">
              <a:buNone/>
            </a:pPr>
            <a:r>
              <a:rPr lang="en-US" sz="1030" b="1" kern="0" spc="60" dirty="0">
                <a:solidFill>
                  <a:srgbClr val="4FBFB3"/>
                </a:solidFill>
                <a:latin typeface="Inter" pitchFamily="34" charset="0"/>
                <a:ea typeface="Inter" pitchFamily="34" charset="-122"/>
                <a:cs typeface="Inter" pitchFamily="34" charset="-120"/>
              </a:rPr>
              <a:t>COSECHA ACUÍCOLA · 2025</a:t>
            </a:r>
            <a:endParaRPr lang="en-US" sz="1030" dirty="0"/>
          </a:p>
        </p:txBody>
      </p:sp>
      <p:sp>
        <p:nvSpPr>
          <p:cNvPr id="14" name="Shape 12"/>
          <p:cNvSpPr/>
          <p:nvPr/>
        </p:nvSpPr>
        <p:spPr>
          <a:xfrm>
            <a:off x="6190488" y="1993392"/>
            <a:ext cx="5330952" cy="2057400"/>
          </a:xfrm>
          <a:prstGeom prst="roundRect">
            <a:avLst>
              <a:gd name="adj" fmla="val 5333"/>
            </a:avLst>
          </a:prstGeom>
          <a:solidFill>
            <a:srgbClr val="E7F6F4"/>
          </a:solidFill>
          <a:ln w="8890">
            <a:solidFill>
              <a:srgbClr val="C9EAE5"/>
            </a:solidFill>
            <a:prstDash val="solid"/>
          </a:ln>
        </p:spPr>
        <p:txBody>
          <a:bodyPr/>
          <a:lstStyle/>
          <a:p>
            <a:endParaRPr lang="es-CL"/>
          </a:p>
        </p:txBody>
      </p:sp>
      <p:sp>
        <p:nvSpPr>
          <p:cNvPr id="15" name="Text 13"/>
          <p:cNvSpPr/>
          <p:nvPr/>
        </p:nvSpPr>
        <p:spPr>
          <a:xfrm>
            <a:off x="6483096" y="2267712"/>
            <a:ext cx="4544568" cy="950976"/>
          </a:xfrm>
          <a:prstGeom prst="rect">
            <a:avLst/>
          </a:prstGeom>
          <a:noFill/>
          <a:ln/>
        </p:spPr>
        <p:txBody>
          <a:bodyPr wrap="square" lIns="0" tIns="0" rIns="0" bIns="0" rtlCol="0" anchor="ctr">
            <a:normAutofit/>
          </a:bodyPr>
          <a:lstStyle/>
          <a:p>
            <a:pPr marL="0" indent="0" algn="l">
              <a:buNone/>
            </a:pPr>
            <a:r>
              <a:rPr lang="en-US" sz="4700" b="1" dirty="0">
                <a:solidFill>
                  <a:srgbClr val="0B2941"/>
                </a:solidFill>
                <a:latin typeface="Inter Display" pitchFamily="34" charset="0"/>
                <a:ea typeface="Inter Display" pitchFamily="34" charset="-122"/>
                <a:cs typeface="Inter Display" pitchFamily="34" charset="-120"/>
              </a:rPr>
              <a:t>US$ 7.171</a:t>
            </a:r>
            <a:endParaRPr lang="en-US" sz="4700" dirty="0"/>
          </a:p>
        </p:txBody>
      </p:sp>
      <p:sp>
        <p:nvSpPr>
          <p:cNvPr id="16" name="Text 14"/>
          <p:cNvSpPr/>
          <p:nvPr/>
        </p:nvSpPr>
        <p:spPr>
          <a:xfrm>
            <a:off x="6483096" y="3172968"/>
            <a:ext cx="4434840" cy="384048"/>
          </a:xfrm>
          <a:prstGeom prst="rect">
            <a:avLst/>
          </a:prstGeom>
          <a:noFill/>
          <a:ln/>
        </p:spPr>
        <p:txBody>
          <a:bodyPr wrap="square" lIns="0" tIns="0" rIns="0" bIns="0" rtlCol="0" anchor="ctr">
            <a:normAutofit/>
          </a:bodyPr>
          <a:lstStyle/>
          <a:p>
            <a:pPr marL="0" indent="0" algn="l">
              <a:buNone/>
            </a:pPr>
            <a:r>
              <a:rPr lang="en-US" sz="1760" b="1" dirty="0">
                <a:solidFill>
                  <a:srgbClr val="17344A"/>
                </a:solidFill>
                <a:latin typeface="Inter" pitchFamily="34" charset="0"/>
                <a:ea typeface="Inter" pitchFamily="34" charset="-122"/>
                <a:cs typeface="Inter" pitchFamily="34" charset="-120"/>
              </a:rPr>
              <a:t>millones exportados</a:t>
            </a:r>
            <a:endParaRPr lang="en-US" sz="1760" dirty="0"/>
          </a:p>
        </p:txBody>
      </p:sp>
      <p:sp>
        <p:nvSpPr>
          <p:cNvPr id="17" name="Text 15"/>
          <p:cNvSpPr/>
          <p:nvPr/>
        </p:nvSpPr>
        <p:spPr>
          <a:xfrm>
            <a:off x="6483096" y="3685032"/>
            <a:ext cx="4480560" cy="182880"/>
          </a:xfrm>
          <a:prstGeom prst="rect">
            <a:avLst/>
          </a:prstGeom>
          <a:noFill/>
          <a:ln/>
        </p:spPr>
        <p:txBody>
          <a:bodyPr wrap="square" lIns="0" tIns="0" rIns="0" bIns="0" rtlCol="0" anchor="ctr">
            <a:normAutofit/>
          </a:bodyPr>
          <a:lstStyle/>
          <a:p>
            <a:pPr marL="0" indent="0" algn="l">
              <a:buNone/>
            </a:pPr>
            <a:r>
              <a:rPr lang="en-US" sz="1030" b="1" kern="0" spc="60" dirty="0">
                <a:solidFill>
                  <a:srgbClr val="168F90"/>
                </a:solidFill>
                <a:latin typeface="Inter" pitchFamily="34" charset="0"/>
                <a:ea typeface="Inter" pitchFamily="34" charset="-122"/>
                <a:cs typeface="Inter" pitchFamily="34" charset="-120"/>
              </a:rPr>
              <a:t>EXPORTACIONES ACUÍCOLAS · 2025</a:t>
            </a:r>
            <a:endParaRPr lang="en-US" sz="1030" dirty="0"/>
          </a:p>
        </p:txBody>
      </p:sp>
      <p:sp>
        <p:nvSpPr>
          <p:cNvPr id="18" name="Text 16"/>
          <p:cNvSpPr/>
          <p:nvPr/>
        </p:nvSpPr>
        <p:spPr>
          <a:xfrm>
            <a:off x="685800" y="4398264"/>
            <a:ext cx="9144000" cy="274320"/>
          </a:xfrm>
          <a:prstGeom prst="rect">
            <a:avLst/>
          </a:prstGeom>
          <a:noFill/>
          <a:ln/>
        </p:spPr>
        <p:txBody>
          <a:bodyPr wrap="square" lIns="0" tIns="0" rIns="0" bIns="0" rtlCol="0" anchor="ctr">
            <a:normAutofit/>
          </a:bodyPr>
          <a:lstStyle/>
          <a:p>
            <a:pPr marL="0" indent="0" algn="l">
              <a:buNone/>
            </a:pPr>
            <a:r>
              <a:rPr lang="en-US" sz="1140" b="1" kern="0" spc="60" dirty="0">
                <a:solidFill>
                  <a:srgbClr val="587080"/>
                </a:solidFill>
                <a:latin typeface="Inter" pitchFamily="34" charset="0"/>
                <a:ea typeface="Inter" pitchFamily="34" charset="-122"/>
                <a:cs typeface="Inter" pitchFamily="34" charset="-120"/>
              </a:rPr>
              <a:t>DEL SECTOR PESCA + ACUICULTURA</a:t>
            </a:r>
            <a:endParaRPr lang="en-US" sz="1140" dirty="0"/>
          </a:p>
        </p:txBody>
      </p:sp>
      <p:sp>
        <p:nvSpPr>
          <p:cNvPr id="19" name="Shape 17"/>
          <p:cNvSpPr/>
          <p:nvPr/>
        </p:nvSpPr>
        <p:spPr>
          <a:xfrm>
            <a:off x="393192" y="4908816"/>
            <a:ext cx="2971800" cy="585216"/>
          </a:xfrm>
          <a:prstGeom prst="roundRect">
            <a:avLst>
              <a:gd name="adj" fmla="val 21875"/>
            </a:avLst>
          </a:prstGeom>
          <a:solidFill>
            <a:srgbClr val="138EC0"/>
          </a:solidFill>
          <a:ln w="12700">
            <a:solidFill>
              <a:srgbClr val="138EC0">
                <a:alpha val="0"/>
              </a:srgbClr>
            </a:solidFill>
            <a:prstDash val="solid"/>
          </a:ln>
        </p:spPr>
        <p:txBody>
          <a:bodyPr/>
          <a:lstStyle/>
          <a:p>
            <a:endParaRPr lang="es-CL"/>
          </a:p>
        </p:txBody>
      </p:sp>
      <p:sp>
        <p:nvSpPr>
          <p:cNvPr id="20" name="Text 18"/>
          <p:cNvSpPr/>
          <p:nvPr/>
        </p:nvSpPr>
        <p:spPr>
          <a:xfrm>
            <a:off x="740664" y="4901184"/>
            <a:ext cx="2825496" cy="512064"/>
          </a:xfrm>
          <a:prstGeom prst="rect">
            <a:avLst/>
          </a:prstGeom>
          <a:noFill/>
          <a:ln/>
        </p:spPr>
        <p:txBody>
          <a:bodyPr wrap="square" lIns="0" tIns="0" rIns="0" bIns="0" rtlCol="0" anchor="ctr">
            <a:normAutofit/>
          </a:bodyPr>
          <a:lstStyle/>
          <a:p>
            <a:pPr marL="0" indent="0" algn="ctr">
              <a:buNone/>
            </a:pPr>
            <a:r>
              <a:rPr lang="en-US" sz="1600" b="1" dirty="0">
                <a:solidFill>
                  <a:srgbClr val="FFFFFF"/>
                </a:solidFill>
                <a:latin typeface="Inter" pitchFamily="34" charset="0"/>
                <a:ea typeface="Inter" pitchFamily="34" charset="-122"/>
                <a:cs typeface="Inter" pitchFamily="34" charset="-120"/>
              </a:rPr>
              <a:t>33,8%   del volumen</a:t>
            </a:r>
            <a:endParaRPr lang="en-US" sz="1600" dirty="0"/>
          </a:p>
        </p:txBody>
      </p:sp>
      <p:sp>
        <p:nvSpPr>
          <p:cNvPr id="21" name="Shape 19"/>
          <p:cNvSpPr/>
          <p:nvPr/>
        </p:nvSpPr>
        <p:spPr>
          <a:xfrm>
            <a:off x="3831336" y="4864608"/>
            <a:ext cx="3913632" cy="585216"/>
          </a:xfrm>
          <a:prstGeom prst="roundRect">
            <a:avLst>
              <a:gd name="adj" fmla="val 21875"/>
            </a:avLst>
          </a:prstGeom>
          <a:solidFill>
            <a:srgbClr val="168F90"/>
          </a:solidFill>
          <a:ln w="12700">
            <a:solidFill>
              <a:srgbClr val="168F90">
                <a:alpha val="0"/>
              </a:srgbClr>
            </a:solidFill>
            <a:prstDash val="solid"/>
          </a:ln>
        </p:spPr>
        <p:txBody>
          <a:bodyPr/>
          <a:lstStyle/>
          <a:p>
            <a:endParaRPr lang="es-CL"/>
          </a:p>
        </p:txBody>
      </p:sp>
      <p:sp>
        <p:nvSpPr>
          <p:cNvPr id="22" name="Text 20"/>
          <p:cNvSpPr/>
          <p:nvPr/>
        </p:nvSpPr>
        <p:spPr>
          <a:xfrm>
            <a:off x="3904488" y="4901184"/>
            <a:ext cx="3767328" cy="512064"/>
          </a:xfrm>
          <a:prstGeom prst="rect">
            <a:avLst/>
          </a:prstGeom>
          <a:noFill/>
          <a:ln/>
        </p:spPr>
        <p:txBody>
          <a:bodyPr wrap="square" lIns="0" tIns="0" rIns="0" bIns="0" rtlCol="0" anchor="ctr">
            <a:normAutofit/>
          </a:bodyPr>
          <a:lstStyle/>
          <a:p>
            <a:pPr marL="0" indent="0" algn="ctr">
              <a:buNone/>
            </a:pPr>
            <a:r>
              <a:rPr lang="en-US" sz="1600" b="1" dirty="0">
                <a:solidFill>
                  <a:srgbClr val="FFFFFF"/>
                </a:solidFill>
                <a:latin typeface="Inter" pitchFamily="34" charset="0"/>
                <a:ea typeface="Inter" pitchFamily="34" charset="-122"/>
                <a:cs typeface="Inter" pitchFamily="34" charset="-120"/>
              </a:rPr>
              <a:t>77,7%   del valor exportado</a:t>
            </a:r>
            <a:endParaRPr lang="en-US" sz="1600" dirty="0"/>
          </a:p>
        </p:txBody>
      </p:sp>
      <p:sp>
        <p:nvSpPr>
          <p:cNvPr id="23" name="Text 21"/>
          <p:cNvSpPr/>
          <p:nvPr/>
        </p:nvSpPr>
        <p:spPr>
          <a:xfrm>
            <a:off x="694944" y="5760720"/>
            <a:ext cx="10789920" cy="338328"/>
          </a:xfrm>
          <a:prstGeom prst="rect">
            <a:avLst/>
          </a:prstGeom>
          <a:noFill/>
          <a:ln/>
        </p:spPr>
        <p:txBody>
          <a:bodyPr wrap="square" lIns="0" tIns="0" rIns="0" bIns="0" rtlCol="0" anchor="ctr">
            <a:normAutofit/>
          </a:bodyPr>
          <a:lstStyle/>
          <a:p>
            <a:pPr marL="0" indent="0" algn="l">
              <a:buNone/>
            </a:pPr>
            <a:r>
              <a:rPr lang="en-US" sz="1760" b="1" dirty="0">
                <a:solidFill>
                  <a:srgbClr val="0B2941"/>
                </a:solidFill>
                <a:latin typeface="Inter" pitchFamily="34" charset="0"/>
                <a:ea typeface="Inter" pitchFamily="34" charset="-122"/>
                <a:cs typeface="Inter" pitchFamily="34" charset="-120"/>
              </a:rPr>
              <a:t>Dos magnitudes diferentes, una señal inequívoca de relevancia.</a:t>
            </a:r>
            <a:endParaRPr lang="en-US" sz="1760" dirty="0"/>
          </a:p>
        </p:txBody>
      </p:sp>
      <p:pic>
        <p:nvPicPr>
          <p:cNvPr id="24" name="Picture 2" descr="C:\Users\ccastro\Documents\Institucional\Presentación institucional\Chile_map.png">
            <a:extLst>
              <a:ext uri="{FF2B5EF4-FFF2-40B4-BE49-F238E27FC236}">
                <a16:creationId xmlns:a16="http://schemas.microsoft.com/office/drawing/2014/main" id="{20E2DAA6-DD18-EF48-F719-F476F17D7C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55776" y="1034122"/>
            <a:ext cx="1081616" cy="509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Rectángulo 24">
            <a:extLst>
              <a:ext uri="{FF2B5EF4-FFF2-40B4-BE49-F238E27FC236}">
                <a16:creationId xmlns:a16="http://schemas.microsoft.com/office/drawing/2014/main" id="{93423B60-4840-0110-4300-79B482E876DB}"/>
              </a:ext>
            </a:extLst>
          </p:cNvPr>
          <p:cNvSpPr>
            <a:spLocks noGrp="1"/>
          </p:cNvSpPr>
          <p:nvPr/>
        </p:nvSpPr>
        <p:spPr>
          <a:xfrm>
            <a:off x="9239271" y="6331224"/>
            <a:ext cx="2714625" cy="209550"/>
          </a:xfrm>
          <a:prstGeom prst="rect">
            <a:avLst/>
          </a:prstGeom>
          <a:noFill/>
          <a:ln w="0">
            <a:noFill/>
            <a:prstDash val="solid"/>
          </a:ln>
        </p:spPr>
        <p:txBody>
          <a:bodyPr/>
          <a:lstStyle/>
          <a:p>
            <a:pPr algn="ctr">
              <a:buNone/>
              <a:defRPr sz="900" b="0" i="0">
                <a:solidFill>
                  <a:srgbClr val="516675"/>
                </a:solidFill>
              </a:defRPr>
            </a:pPr>
            <a:r>
              <a:rPr sz="1600" b="1" i="0" dirty="0" err="1">
                <a:solidFill>
                  <a:srgbClr val="516675"/>
                </a:solidFill>
              </a:rPr>
              <a:t>tres</a:t>
            </a:r>
            <a:r>
              <a:rPr sz="1600" b="1" i="0" dirty="0">
                <a:solidFill>
                  <a:srgbClr val="516675"/>
                </a:solidFill>
              </a:rPr>
              <a:t> regiones </a:t>
            </a:r>
            <a:r>
              <a:rPr sz="1600" b="1" i="0" dirty="0" err="1">
                <a:solidFill>
                  <a:srgbClr val="516675"/>
                </a:solidFill>
              </a:rPr>
              <a:t>australes</a:t>
            </a:r>
            <a:endParaRPr sz="1600" b="1" i="0" dirty="0">
              <a:solidFill>
                <a:srgbClr val="516675"/>
              </a:solidFill>
            </a:endParaRPr>
          </a:p>
        </p:txBody>
      </p:sp>
      <p:sp>
        <p:nvSpPr>
          <p:cNvPr id="27" name="Conector recto 26">
            <a:extLst>
              <a:ext uri="{FF2B5EF4-FFF2-40B4-BE49-F238E27FC236}">
                <a16:creationId xmlns:a16="http://schemas.microsoft.com/office/drawing/2014/main" id="{7BA1C2D9-A8E6-CA08-93BA-1C6D0A732365}"/>
              </a:ext>
            </a:extLst>
          </p:cNvPr>
          <p:cNvSpPr>
            <a:spLocks noGrp="1"/>
          </p:cNvSpPr>
          <p:nvPr/>
        </p:nvSpPr>
        <p:spPr>
          <a:xfrm flipV="1">
            <a:off x="9595059" y="4166004"/>
            <a:ext cx="327660" cy="11419"/>
          </a:xfrm>
          <a:prstGeom prst="line">
            <a:avLst/>
          </a:prstGeom>
          <a:noFill/>
          <a:ln w="41275">
            <a:solidFill>
              <a:srgbClr val="9CCFD7"/>
            </a:solidFill>
            <a:prstDash val="solid"/>
          </a:ln>
        </p:spPr>
        <p:txBody>
          <a:bodyPr/>
          <a:lstStyle/>
          <a:p>
            <a:endParaRPr lang="es-CL"/>
          </a:p>
        </p:txBody>
      </p:sp>
      <p:sp>
        <p:nvSpPr>
          <p:cNvPr id="28" name="Conector recto 27">
            <a:extLst>
              <a:ext uri="{FF2B5EF4-FFF2-40B4-BE49-F238E27FC236}">
                <a16:creationId xmlns:a16="http://schemas.microsoft.com/office/drawing/2014/main" id="{A6DFCBA5-EDF0-5B03-7125-E58F4E4CB533}"/>
              </a:ext>
            </a:extLst>
          </p:cNvPr>
          <p:cNvSpPr>
            <a:spLocks noGrp="1"/>
          </p:cNvSpPr>
          <p:nvPr/>
        </p:nvSpPr>
        <p:spPr>
          <a:xfrm flipV="1">
            <a:off x="9595059" y="4727200"/>
            <a:ext cx="327660" cy="11419"/>
          </a:xfrm>
          <a:prstGeom prst="line">
            <a:avLst/>
          </a:prstGeom>
          <a:noFill/>
          <a:ln w="41275">
            <a:solidFill>
              <a:srgbClr val="9CCFD7"/>
            </a:solidFill>
            <a:prstDash val="solid"/>
          </a:ln>
        </p:spPr>
        <p:txBody>
          <a:bodyPr/>
          <a:lstStyle/>
          <a:p>
            <a:endParaRPr lang="es-CL"/>
          </a:p>
        </p:txBody>
      </p:sp>
      <p:sp>
        <p:nvSpPr>
          <p:cNvPr id="29" name="Conector recto 28">
            <a:extLst>
              <a:ext uri="{FF2B5EF4-FFF2-40B4-BE49-F238E27FC236}">
                <a16:creationId xmlns:a16="http://schemas.microsoft.com/office/drawing/2014/main" id="{40F45812-572F-E818-1C30-F212BB9856A4}"/>
              </a:ext>
            </a:extLst>
          </p:cNvPr>
          <p:cNvSpPr>
            <a:spLocks noGrp="1"/>
          </p:cNvSpPr>
          <p:nvPr/>
        </p:nvSpPr>
        <p:spPr>
          <a:xfrm flipV="1">
            <a:off x="9615128" y="5855160"/>
            <a:ext cx="327660" cy="11419"/>
          </a:xfrm>
          <a:prstGeom prst="line">
            <a:avLst/>
          </a:prstGeom>
          <a:noFill/>
          <a:ln w="41275">
            <a:solidFill>
              <a:srgbClr val="9CCFD7"/>
            </a:solidFill>
            <a:prstDash val="solid"/>
          </a:ln>
        </p:spPr>
        <p:txBody>
          <a:bodyPr/>
          <a:lstStyle/>
          <a:p>
            <a:endParaRPr lang="es-CL"/>
          </a:p>
        </p:txBody>
      </p:sp>
      <p:sp>
        <p:nvSpPr>
          <p:cNvPr id="30" name="Conector recto 29">
            <a:extLst>
              <a:ext uri="{FF2B5EF4-FFF2-40B4-BE49-F238E27FC236}">
                <a16:creationId xmlns:a16="http://schemas.microsoft.com/office/drawing/2014/main" id="{8CCBE7DF-4922-3330-A385-824D3D3D6D7A}"/>
              </a:ext>
            </a:extLst>
          </p:cNvPr>
          <p:cNvSpPr>
            <a:spLocks noGrp="1"/>
          </p:cNvSpPr>
          <p:nvPr/>
        </p:nvSpPr>
        <p:spPr>
          <a:xfrm flipV="1">
            <a:off x="9615128" y="5237225"/>
            <a:ext cx="327660" cy="11419"/>
          </a:xfrm>
          <a:prstGeom prst="line">
            <a:avLst/>
          </a:prstGeom>
          <a:noFill/>
          <a:ln w="41275">
            <a:solidFill>
              <a:srgbClr val="9CCFD7"/>
            </a:solidFill>
            <a:prstDash val="solid"/>
          </a:ln>
        </p:spPr>
        <p:txBody>
          <a:bodyPr/>
          <a:lstStyle/>
          <a:p>
            <a:endParaRPr lang="es-CL"/>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7FAFB"/>
        </a:solidFill>
        <a:effectLst/>
      </p:bgPr>
    </p:bg>
    <p:spTree>
      <p:nvGrpSpPr>
        <p:cNvPr id="1" name="">
          <a:extLst>
            <a:ext uri="{FF2B5EF4-FFF2-40B4-BE49-F238E27FC236}">
              <a16:creationId xmlns:a16="http://schemas.microsoft.com/office/drawing/2014/main" id="{79948328-4E3B-6EA4-6FB7-B136C8C6AF4C}"/>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9E140EED-3633-DDAA-155C-9ACDB46EA83F}"/>
              </a:ext>
            </a:extLst>
          </p:cNvPr>
          <p:cNvSpPr/>
          <p:nvPr/>
        </p:nvSpPr>
        <p:spPr>
          <a:xfrm>
            <a:off x="0" y="0"/>
            <a:ext cx="70409" cy="6858000"/>
          </a:xfrm>
          <a:prstGeom prst="rect">
            <a:avLst/>
          </a:prstGeom>
          <a:solidFill>
            <a:srgbClr val="168F90"/>
          </a:solidFill>
          <a:ln w="12700">
            <a:solidFill>
              <a:srgbClr val="168F90">
                <a:alpha val="0"/>
              </a:srgbClr>
            </a:solidFill>
            <a:prstDash val="solid"/>
          </a:ln>
        </p:spPr>
        <p:txBody>
          <a:bodyPr/>
          <a:lstStyle/>
          <a:p>
            <a:endParaRPr/>
          </a:p>
        </p:txBody>
      </p:sp>
      <p:sp>
        <p:nvSpPr>
          <p:cNvPr id="3" name="Text 1">
            <a:extLst>
              <a:ext uri="{FF2B5EF4-FFF2-40B4-BE49-F238E27FC236}">
                <a16:creationId xmlns:a16="http://schemas.microsoft.com/office/drawing/2014/main" id="{02A335A1-D8D8-114C-3232-11CE0D4BBA37}"/>
              </a:ext>
            </a:extLst>
          </p:cNvPr>
          <p:cNvSpPr/>
          <p:nvPr/>
        </p:nvSpPr>
        <p:spPr>
          <a:xfrm>
            <a:off x="621792" y="310896"/>
            <a:ext cx="9144000" cy="182880"/>
          </a:xfrm>
          <a:prstGeom prst="rect">
            <a:avLst/>
          </a:prstGeom>
          <a:noFill/>
          <a:ln/>
        </p:spPr>
        <p:txBody>
          <a:bodyPr wrap="square" lIns="0" tIns="0" rIns="0" bIns="0" rtlCol="0" anchor="ctr">
            <a:normAutofit/>
          </a:bodyPr>
          <a:lstStyle/>
          <a:p>
            <a:pPr marL="0" indent="0" algn="l">
              <a:buNone/>
            </a:pPr>
            <a:r>
              <a:rPr lang="en-US" sz="910" b="1" kern="0" spc="120" dirty="0">
                <a:solidFill>
                  <a:srgbClr val="168F90"/>
                </a:solidFill>
                <a:latin typeface="Inter" pitchFamily="34" charset="0"/>
                <a:ea typeface="Inter" pitchFamily="34" charset="-122"/>
                <a:cs typeface="Inter" pitchFamily="34" charset="-120"/>
              </a:rPr>
              <a:t>02 · DIVERSIDAD PRODUCTIVA</a:t>
            </a:r>
            <a:endParaRPr lang="en-US" sz="910" dirty="0"/>
          </a:p>
        </p:txBody>
      </p:sp>
      <p:sp>
        <p:nvSpPr>
          <p:cNvPr id="4" name="Text 2">
            <a:extLst>
              <a:ext uri="{FF2B5EF4-FFF2-40B4-BE49-F238E27FC236}">
                <a16:creationId xmlns:a16="http://schemas.microsoft.com/office/drawing/2014/main" id="{D39740A1-50EE-46FE-E0EE-BE2E24C3778F}"/>
              </a:ext>
            </a:extLst>
          </p:cNvPr>
          <p:cNvSpPr/>
          <p:nvPr/>
        </p:nvSpPr>
        <p:spPr>
          <a:xfrm>
            <a:off x="621792" y="640080"/>
            <a:ext cx="10972800" cy="566928"/>
          </a:xfrm>
          <a:prstGeom prst="rect">
            <a:avLst/>
          </a:prstGeom>
          <a:noFill/>
          <a:ln/>
        </p:spPr>
        <p:txBody>
          <a:bodyPr wrap="square" lIns="0" tIns="0" rIns="0" bIns="0" rtlCol="0" anchor="ctr">
            <a:normAutofit/>
          </a:bodyPr>
          <a:lstStyle/>
          <a:p>
            <a:pPr marL="0" indent="0" algn="l">
              <a:buNone/>
            </a:pPr>
            <a:r>
              <a:rPr lang="en-US" sz="2950" b="1" dirty="0">
                <a:solidFill>
                  <a:srgbClr val="0B2941"/>
                </a:solidFill>
                <a:latin typeface="Inter Display" pitchFamily="34" charset="0"/>
                <a:ea typeface="Inter Display" pitchFamily="34" charset="-122"/>
                <a:cs typeface="Inter Display" pitchFamily="34" charset="-120"/>
              </a:rPr>
              <a:t>No existe una sola acuicultura</a:t>
            </a:r>
            <a:endParaRPr lang="en-US" sz="2950" dirty="0"/>
          </a:p>
        </p:txBody>
      </p:sp>
      <p:sp>
        <p:nvSpPr>
          <p:cNvPr id="5" name="Text 3">
            <a:extLst>
              <a:ext uri="{FF2B5EF4-FFF2-40B4-BE49-F238E27FC236}">
                <a16:creationId xmlns:a16="http://schemas.microsoft.com/office/drawing/2014/main" id="{F0A3F2F7-730C-CD47-8953-7FF96C03A450}"/>
              </a:ext>
            </a:extLst>
          </p:cNvPr>
          <p:cNvSpPr/>
          <p:nvPr/>
        </p:nvSpPr>
        <p:spPr>
          <a:xfrm>
            <a:off x="6811767" y="1090024"/>
            <a:ext cx="3479975" cy="384048"/>
          </a:xfrm>
          <a:prstGeom prst="rect">
            <a:avLst/>
          </a:prstGeom>
          <a:noFill/>
          <a:ln/>
        </p:spPr>
        <p:txBody>
          <a:bodyPr wrap="square" lIns="0" tIns="0" rIns="0" bIns="0" rtlCol="0" anchor="ctr">
            <a:normAutofit fontScale="92500"/>
          </a:bodyPr>
          <a:lstStyle/>
          <a:p>
            <a:pPr marL="0" indent="0" algn="l">
              <a:buNone/>
            </a:pPr>
            <a:r>
              <a:rPr lang="en-US" sz="1430" dirty="0">
                <a:solidFill>
                  <a:srgbClr val="587080"/>
                </a:solidFill>
                <a:latin typeface="Inter" pitchFamily="34" charset="0"/>
                <a:ea typeface="Inter" pitchFamily="34" charset="-122"/>
                <a:cs typeface="Inter" pitchFamily="34" charset="-120"/>
              </a:rPr>
              <a:t>Diferentes especies, escalas, sistemas y riesgos.</a:t>
            </a:r>
            <a:endParaRPr lang="en-US" sz="1430" dirty="0"/>
          </a:p>
        </p:txBody>
      </p:sp>
      <p:sp>
        <p:nvSpPr>
          <p:cNvPr id="6" name="Shape 4">
            <a:extLst>
              <a:ext uri="{FF2B5EF4-FFF2-40B4-BE49-F238E27FC236}">
                <a16:creationId xmlns:a16="http://schemas.microsoft.com/office/drawing/2014/main" id="{C86C8F1F-5B36-8D5B-4D9D-5CADA74C9D9A}"/>
              </a:ext>
            </a:extLst>
          </p:cNvPr>
          <p:cNvSpPr/>
          <p:nvPr/>
        </p:nvSpPr>
        <p:spPr>
          <a:xfrm>
            <a:off x="632730" y="1183233"/>
            <a:ext cx="4674994" cy="45719"/>
          </a:xfrm>
          <a:prstGeom prst="rect">
            <a:avLst/>
          </a:prstGeom>
          <a:solidFill>
            <a:srgbClr val="E54555"/>
          </a:solidFill>
          <a:ln w="12700">
            <a:solidFill>
              <a:srgbClr val="E54555">
                <a:alpha val="0"/>
              </a:srgbClr>
            </a:solidFill>
            <a:prstDash val="solid"/>
          </a:ln>
        </p:spPr>
        <p:txBody>
          <a:bodyPr/>
          <a:lstStyle/>
          <a:p>
            <a:endParaRPr/>
          </a:p>
        </p:txBody>
      </p:sp>
      <p:sp>
        <p:nvSpPr>
          <p:cNvPr id="7" name="Shape 5">
            <a:extLst>
              <a:ext uri="{FF2B5EF4-FFF2-40B4-BE49-F238E27FC236}">
                <a16:creationId xmlns:a16="http://schemas.microsoft.com/office/drawing/2014/main" id="{ED19CAC3-48BA-A26C-3C31-93F254267E71}"/>
              </a:ext>
            </a:extLst>
          </p:cNvPr>
          <p:cNvSpPr/>
          <p:nvPr/>
        </p:nvSpPr>
        <p:spPr>
          <a:xfrm>
            <a:off x="594360" y="6469380"/>
            <a:ext cx="11018520" cy="0"/>
          </a:xfrm>
          <a:prstGeom prst="line">
            <a:avLst/>
          </a:prstGeom>
          <a:noFill/>
          <a:ln w="6985">
            <a:solidFill>
              <a:srgbClr val="D8E4E9"/>
            </a:solidFill>
            <a:prstDash val="solid"/>
          </a:ln>
        </p:spPr>
        <p:txBody>
          <a:bodyPr/>
          <a:lstStyle/>
          <a:p>
            <a:endParaRPr/>
          </a:p>
        </p:txBody>
      </p:sp>
      <p:sp>
        <p:nvSpPr>
          <p:cNvPr id="9" name="Text 7">
            <a:extLst>
              <a:ext uri="{FF2B5EF4-FFF2-40B4-BE49-F238E27FC236}">
                <a16:creationId xmlns:a16="http://schemas.microsoft.com/office/drawing/2014/main" id="{D54D382E-FF8A-7FD4-E4A4-2AC548D6D8A2}"/>
              </a:ext>
            </a:extLst>
          </p:cNvPr>
          <p:cNvSpPr/>
          <p:nvPr/>
        </p:nvSpPr>
        <p:spPr>
          <a:xfrm>
            <a:off x="11155680" y="6492240"/>
            <a:ext cx="438912" cy="210312"/>
          </a:xfrm>
          <a:prstGeom prst="rect">
            <a:avLst/>
          </a:prstGeom>
          <a:noFill/>
          <a:ln/>
        </p:spPr>
        <p:txBody>
          <a:bodyPr wrap="square" lIns="0" tIns="0" rIns="0" bIns="0" rtlCol="0" anchor="ctr">
            <a:normAutofit/>
          </a:bodyPr>
          <a:lstStyle/>
          <a:p>
            <a:pPr marL="0" indent="0" algn="r">
              <a:buNone/>
            </a:pPr>
            <a:r>
              <a:rPr lang="en-US" sz="920" b="1" dirty="0">
                <a:solidFill>
                  <a:srgbClr val="869BA5"/>
                </a:solidFill>
                <a:latin typeface="Inter" pitchFamily="34" charset="0"/>
                <a:ea typeface="Inter" pitchFamily="34" charset="-122"/>
                <a:cs typeface="Inter" pitchFamily="34" charset="-120"/>
              </a:rPr>
              <a:t>04</a:t>
            </a:r>
            <a:endParaRPr lang="en-US" sz="920" dirty="0"/>
          </a:p>
        </p:txBody>
      </p:sp>
      <p:sp>
        <p:nvSpPr>
          <p:cNvPr id="10" name="Shape 8">
            <a:extLst>
              <a:ext uri="{FF2B5EF4-FFF2-40B4-BE49-F238E27FC236}">
                <a16:creationId xmlns:a16="http://schemas.microsoft.com/office/drawing/2014/main" id="{AC6D7F57-5022-3A67-46CC-84E922E09623}"/>
              </a:ext>
            </a:extLst>
          </p:cNvPr>
          <p:cNvSpPr/>
          <p:nvPr/>
        </p:nvSpPr>
        <p:spPr>
          <a:xfrm>
            <a:off x="327155" y="1748602"/>
            <a:ext cx="4910328" cy="3465576"/>
          </a:xfrm>
          <a:prstGeom prst="roundRect">
            <a:avLst>
              <a:gd name="adj" fmla="val 3166"/>
            </a:avLst>
          </a:prstGeom>
          <a:solidFill>
            <a:srgbClr val="FFFFFF"/>
          </a:solidFill>
          <a:ln w="8890">
            <a:solidFill>
              <a:srgbClr val="DDE8ED"/>
            </a:solidFill>
            <a:prstDash val="solid"/>
          </a:ln>
        </p:spPr>
        <p:txBody>
          <a:bodyPr/>
          <a:lstStyle/>
          <a:p>
            <a:endParaRPr/>
          </a:p>
        </p:txBody>
      </p:sp>
      <p:sp>
        <p:nvSpPr>
          <p:cNvPr id="11" name="Text 9">
            <a:extLst>
              <a:ext uri="{FF2B5EF4-FFF2-40B4-BE49-F238E27FC236}">
                <a16:creationId xmlns:a16="http://schemas.microsoft.com/office/drawing/2014/main" id="{2F6F6E3B-D4EC-6E3D-F4D2-52761C1C2A82}"/>
              </a:ext>
            </a:extLst>
          </p:cNvPr>
          <p:cNvSpPr/>
          <p:nvPr/>
        </p:nvSpPr>
        <p:spPr>
          <a:xfrm>
            <a:off x="707916" y="1966128"/>
            <a:ext cx="4233672" cy="832104"/>
          </a:xfrm>
          <a:prstGeom prst="rect">
            <a:avLst/>
          </a:prstGeom>
          <a:noFill/>
          <a:ln/>
        </p:spPr>
        <p:txBody>
          <a:bodyPr wrap="square" lIns="0" tIns="0" rIns="0" bIns="0" rtlCol="0" anchor="ctr">
            <a:normAutofit/>
          </a:bodyPr>
          <a:lstStyle/>
          <a:p>
            <a:pPr marL="0" indent="0" algn="l">
              <a:buNone/>
            </a:pPr>
            <a:r>
              <a:rPr lang="en-US" sz="4300" b="1" dirty="0">
                <a:solidFill>
                  <a:srgbClr val="0B2941"/>
                </a:solidFill>
                <a:latin typeface="Inter Display" pitchFamily="34" charset="0"/>
                <a:ea typeface="Inter Display" pitchFamily="34" charset="-122"/>
                <a:cs typeface="Inter Display" pitchFamily="34" charset="-120"/>
              </a:rPr>
              <a:t>98,84%</a:t>
            </a:r>
            <a:endParaRPr lang="en-US" sz="4300" dirty="0"/>
          </a:p>
        </p:txBody>
      </p:sp>
      <p:sp>
        <p:nvSpPr>
          <p:cNvPr id="12" name="Text 10">
            <a:extLst>
              <a:ext uri="{FF2B5EF4-FFF2-40B4-BE49-F238E27FC236}">
                <a16:creationId xmlns:a16="http://schemas.microsoft.com/office/drawing/2014/main" id="{8D73D53C-6F98-D9C6-E010-113B44B277A3}"/>
              </a:ext>
            </a:extLst>
          </p:cNvPr>
          <p:cNvSpPr/>
          <p:nvPr/>
        </p:nvSpPr>
        <p:spPr>
          <a:xfrm>
            <a:off x="726204" y="2752512"/>
            <a:ext cx="4206240" cy="457200"/>
          </a:xfrm>
          <a:prstGeom prst="rect">
            <a:avLst/>
          </a:prstGeom>
          <a:noFill/>
          <a:ln/>
        </p:spPr>
        <p:txBody>
          <a:bodyPr wrap="square" lIns="0" tIns="0" rIns="0" bIns="0" rtlCol="0" anchor="ctr">
            <a:normAutofit/>
          </a:bodyPr>
          <a:lstStyle/>
          <a:p>
            <a:pPr marL="0" indent="0" algn="l">
              <a:buNone/>
            </a:pPr>
            <a:r>
              <a:rPr lang="en-US" sz="1600" b="1" dirty="0">
                <a:solidFill>
                  <a:srgbClr val="587080"/>
                </a:solidFill>
                <a:latin typeface="Inter" pitchFamily="34" charset="0"/>
                <a:ea typeface="Inter" pitchFamily="34" charset="-122"/>
                <a:cs typeface="Inter" pitchFamily="34" charset="-120"/>
              </a:rPr>
              <a:t>de la cosecha: salmones + chorito</a:t>
            </a:r>
            <a:endParaRPr lang="en-US" sz="1600" dirty="0"/>
          </a:p>
        </p:txBody>
      </p:sp>
      <p:sp>
        <p:nvSpPr>
          <p:cNvPr id="13" name="Shape 11">
            <a:extLst>
              <a:ext uri="{FF2B5EF4-FFF2-40B4-BE49-F238E27FC236}">
                <a16:creationId xmlns:a16="http://schemas.microsoft.com/office/drawing/2014/main" id="{43ACFC47-418D-0CA6-D904-71F667184222}"/>
              </a:ext>
            </a:extLst>
          </p:cNvPr>
          <p:cNvSpPr/>
          <p:nvPr/>
        </p:nvSpPr>
        <p:spPr>
          <a:xfrm>
            <a:off x="726204" y="3429168"/>
            <a:ext cx="3252118" cy="237744"/>
          </a:xfrm>
          <a:prstGeom prst="rect">
            <a:avLst/>
          </a:prstGeom>
          <a:solidFill>
            <a:srgbClr val="138EC0"/>
          </a:solidFill>
          <a:ln w="12700">
            <a:solidFill>
              <a:srgbClr val="138EC0">
                <a:alpha val="0"/>
              </a:srgbClr>
            </a:solidFill>
            <a:prstDash val="solid"/>
          </a:ln>
        </p:spPr>
        <p:txBody>
          <a:bodyPr/>
          <a:lstStyle/>
          <a:p>
            <a:endParaRPr/>
          </a:p>
        </p:txBody>
      </p:sp>
      <p:sp>
        <p:nvSpPr>
          <p:cNvPr id="14" name="Shape 12">
            <a:extLst>
              <a:ext uri="{FF2B5EF4-FFF2-40B4-BE49-F238E27FC236}">
                <a16:creationId xmlns:a16="http://schemas.microsoft.com/office/drawing/2014/main" id="{76D2CD4C-BF7B-96C0-BCA4-5E3D51596C60}"/>
              </a:ext>
            </a:extLst>
          </p:cNvPr>
          <p:cNvSpPr/>
          <p:nvPr/>
        </p:nvSpPr>
        <p:spPr>
          <a:xfrm>
            <a:off x="3978322" y="3429168"/>
            <a:ext cx="941481" cy="237744"/>
          </a:xfrm>
          <a:prstGeom prst="rect">
            <a:avLst/>
          </a:prstGeom>
          <a:solidFill>
            <a:srgbClr val="168F90"/>
          </a:solidFill>
          <a:ln w="12700">
            <a:solidFill>
              <a:srgbClr val="168F90">
                <a:alpha val="0"/>
              </a:srgbClr>
            </a:solidFill>
            <a:prstDash val="solid"/>
          </a:ln>
        </p:spPr>
        <p:txBody>
          <a:bodyPr/>
          <a:lstStyle/>
          <a:p>
            <a:endParaRPr/>
          </a:p>
        </p:txBody>
      </p:sp>
      <p:sp>
        <p:nvSpPr>
          <p:cNvPr id="15" name="Shape 13">
            <a:extLst>
              <a:ext uri="{FF2B5EF4-FFF2-40B4-BE49-F238E27FC236}">
                <a16:creationId xmlns:a16="http://schemas.microsoft.com/office/drawing/2014/main" id="{A826325A-4798-4AE8-A379-2E6D2C3A02CC}"/>
              </a:ext>
            </a:extLst>
          </p:cNvPr>
          <p:cNvSpPr/>
          <p:nvPr/>
        </p:nvSpPr>
        <p:spPr>
          <a:xfrm>
            <a:off x="4919803" y="3429168"/>
            <a:ext cx="49217" cy="237744"/>
          </a:xfrm>
          <a:prstGeom prst="rect">
            <a:avLst/>
          </a:prstGeom>
          <a:solidFill>
            <a:srgbClr val="F3A447"/>
          </a:solidFill>
          <a:ln w="12700">
            <a:solidFill>
              <a:srgbClr val="F3A447">
                <a:alpha val="0"/>
              </a:srgbClr>
            </a:solidFill>
            <a:prstDash val="solid"/>
          </a:ln>
        </p:spPr>
        <p:txBody>
          <a:bodyPr/>
          <a:lstStyle/>
          <a:p>
            <a:endParaRPr/>
          </a:p>
        </p:txBody>
      </p:sp>
      <p:sp>
        <p:nvSpPr>
          <p:cNvPr id="16" name="Text 14">
            <a:extLst>
              <a:ext uri="{FF2B5EF4-FFF2-40B4-BE49-F238E27FC236}">
                <a16:creationId xmlns:a16="http://schemas.microsoft.com/office/drawing/2014/main" id="{EE588F80-28F7-D0FA-911C-94EF862E8460}"/>
              </a:ext>
            </a:extLst>
          </p:cNvPr>
          <p:cNvSpPr/>
          <p:nvPr/>
        </p:nvSpPr>
        <p:spPr>
          <a:xfrm>
            <a:off x="744492" y="3868080"/>
            <a:ext cx="2926080" cy="274320"/>
          </a:xfrm>
          <a:prstGeom prst="rect">
            <a:avLst/>
          </a:prstGeom>
          <a:noFill/>
          <a:ln/>
        </p:spPr>
        <p:txBody>
          <a:bodyPr wrap="square" lIns="0" tIns="0" rIns="0" bIns="0" rtlCol="0" anchor="ctr">
            <a:normAutofit/>
          </a:bodyPr>
          <a:lstStyle/>
          <a:p>
            <a:pPr marL="0" indent="0" algn="l">
              <a:buNone/>
            </a:pPr>
            <a:r>
              <a:rPr lang="en-US" sz="1310" b="1" dirty="0">
                <a:solidFill>
                  <a:srgbClr val="138EC0"/>
                </a:solidFill>
                <a:latin typeface="Inter" pitchFamily="34" charset="0"/>
                <a:ea typeface="Inter" pitchFamily="34" charset="-122"/>
                <a:cs typeface="Inter" pitchFamily="34" charset="-120"/>
              </a:rPr>
              <a:t>76,65%  Salmones</a:t>
            </a:r>
            <a:endParaRPr lang="en-US" sz="1310" dirty="0"/>
          </a:p>
        </p:txBody>
      </p:sp>
      <p:sp>
        <p:nvSpPr>
          <p:cNvPr id="17" name="Text 15">
            <a:extLst>
              <a:ext uri="{FF2B5EF4-FFF2-40B4-BE49-F238E27FC236}">
                <a16:creationId xmlns:a16="http://schemas.microsoft.com/office/drawing/2014/main" id="{6DE0C231-4873-E573-F8F6-C23F6403C851}"/>
              </a:ext>
            </a:extLst>
          </p:cNvPr>
          <p:cNvSpPr/>
          <p:nvPr/>
        </p:nvSpPr>
        <p:spPr>
          <a:xfrm>
            <a:off x="744492" y="4242984"/>
            <a:ext cx="2926080" cy="274320"/>
          </a:xfrm>
          <a:prstGeom prst="rect">
            <a:avLst/>
          </a:prstGeom>
          <a:noFill/>
          <a:ln/>
        </p:spPr>
        <p:txBody>
          <a:bodyPr wrap="square" lIns="0" tIns="0" rIns="0" bIns="0" rtlCol="0" anchor="ctr">
            <a:normAutofit/>
          </a:bodyPr>
          <a:lstStyle/>
          <a:p>
            <a:pPr marL="0" indent="0" algn="l">
              <a:buNone/>
            </a:pPr>
            <a:r>
              <a:rPr lang="en-US" sz="1310" b="1" dirty="0">
                <a:solidFill>
                  <a:srgbClr val="168F90"/>
                </a:solidFill>
                <a:latin typeface="Inter" pitchFamily="34" charset="0"/>
                <a:ea typeface="Inter" pitchFamily="34" charset="-122"/>
                <a:cs typeface="Inter" pitchFamily="34" charset="-120"/>
              </a:rPr>
              <a:t>22,19%  </a:t>
            </a:r>
            <a:r>
              <a:rPr lang="en-US" sz="1310" b="1" dirty="0" err="1">
                <a:solidFill>
                  <a:srgbClr val="168F90"/>
                </a:solidFill>
                <a:latin typeface="Inter" pitchFamily="34" charset="0"/>
                <a:ea typeface="Inter" pitchFamily="34" charset="-122"/>
                <a:cs typeface="Inter" pitchFamily="34" charset="-120"/>
              </a:rPr>
              <a:t>Mitiilidos</a:t>
            </a:r>
            <a:endParaRPr lang="en-US" sz="1310" dirty="0"/>
          </a:p>
        </p:txBody>
      </p:sp>
      <p:sp>
        <p:nvSpPr>
          <p:cNvPr id="18" name="Text 16">
            <a:extLst>
              <a:ext uri="{FF2B5EF4-FFF2-40B4-BE49-F238E27FC236}">
                <a16:creationId xmlns:a16="http://schemas.microsoft.com/office/drawing/2014/main" id="{F3E849D3-73BF-AEA2-E3B3-9D91C7E2A8D0}"/>
              </a:ext>
            </a:extLst>
          </p:cNvPr>
          <p:cNvSpPr/>
          <p:nvPr/>
        </p:nvSpPr>
        <p:spPr>
          <a:xfrm>
            <a:off x="744492" y="4617888"/>
            <a:ext cx="2926080" cy="274320"/>
          </a:xfrm>
          <a:prstGeom prst="rect">
            <a:avLst/>
          </a:prstGeom>
          <a:noFill/>
          <a:ln/>
        </p:spPr>
        <p:txBody>
          <a:bodyPr wrap="square" lIns="0" tIns="0" rIns="0" bIns="0" rtlCol="0" anchor="ctr">
            <a:normAutofit/>
          </a:bodyPr>
          <a:lstStyle/>
          <a:p>
            <a:pPr marL="0" indent="0" algn="l">
              <a:buNone/>
            </a:pPr>
            <a:r>
              <a:rPr lang="en-US" sz="1310" b="1" dirty="0">
                <a:solidFill>
                  <a:srgbClr val="587080"/>
                </a:solidFill>
                <a:latin typeface="Inter" pitchFamily="34" charset="0"/>
                <a:ea typeface="Inter" pitchFamily="34" charset="-122"/>
                <a:cs typeface="Inter" pitchFamily="34" charset="-120"/>
              </a:rPr>
              <a:t>1,16%  Otros</a:t>
            </a:r>
            <a:endParaRPr lang="en-US" sz="1310" dirty="0"/>
          </a:p>
        </p:txBody>
      </p:sp>
      <p:sp>
        <p:nvSpPr>
          <p:cNvPr id="19" name="Text 17">
            <a:extLst>
              <a:ext uri="{FF2B5EF4-FFF2-40B4-BE49-F238E27FC236}">
                <a16:creationId xmlns:a16="http://schemas.microsoft.com/office/drawing/2014/main" id="{55577071-6E84-42DA-E9B0-DF130909DADF}"/>
              </a:ext>
            </a:extLst>
          </p:cNvPr>
          <p:cNvSpPr/>
          <p:nvPr/>
        </p:nvSpPr>
        <p:spPr>
          <a:xfrm>
            <a:off x="7100841" y="657800"/>
            <a:ext cx="5486400" cy="320040"/>
          </a:xfrm>
          <a:prstGeom prst="rect">
            <a:avLst/>
          </a:prstGeom>
          <a:noFill/>
          <a:ln/>
        </p:spPr>
        <p:txBody>
          <a:bodyPr wrap="square" lIns="0" tIns="0" rIns="0" bIns="0" rtlCol="0" anchor="ctr">
            <a:normAutofit/>
          </a:bodyPr>
          <a:lstStyle/>
          <a:p>
            <a:pPr marL="0" indent="0" algn="l">
              <a:buNone/>
            </a:pPr>
            <a:r>
              <a:rPr lang="en-US" sz="1300" b="1" kern="0" spc="40" dirty="0">
                <a:solidFill>
                  <a:srgbClr val="0B2941"/>
                </a:solidFill>
                <a:latin typeface="Inter" pitchFamily="34" charset="0"/>
                <a:ea typeface="Inter" pitchFamily="34" charset="-122"/>
                <a:cs typeface="Inter" pitchFamily="34" charset="-120"/>
              </a:rPr>
              <a:t>MÚLTIPLES FORMAS DE PRODUCIR</a:t>
            </a:r>
            <a:endParaRPr lang="en-US" sz="1300" dirty="0"/>
          </a:p>
        </p:txBody>
      </p:sp>
      <p:sp>
        <p:nvSpPr>
          <p:cNvPr id="36" name="Shape 30">
            <a:extLst>
              <a:ext uri="{FF2B5EF4-FFF2-40B4-BE49-F238E27FC236}">
                <a16:creationId xmlns:a16="http://schemas.microsoft.com/office/drawing/2014/main" id="{0449212A-1A6B-329B-79FE-8185E5741817}"/>
              </a:ext>
            </a:extLst>
          </p:cNvPr>
          <p:cNvSpPr/>
          <p:nvPr/>
        </p:nvSpPr>
        <p:spPr>
          <a:xfrm>
            <a:off x="707916" y="6175375"/>
            <a:ext cx="10853928" cy="438912"/>
          </a:xfrm>
          <a:prstGeom prst="rect">
            <a:avLst/>
          </a:prstGeom>
          <a:solidFill>
            <a:srgbClr val="E4F3F2"/>
          </a:solidFill>
          <a:ln w="12700">
            <a:solidFill>
              <a:srgbClr val="E4F3F2">
                <a:alpha val="0"/>
              </a:srgbClr>
            </a:solidFill>
            <a:prstDash val="solid"/>
          </a:ln>
        </p:spPr>
        <p:txBody>
          <a:bodyPr/>
          <a:lstStyle/>
          <a:p>
            <a:endParaRPr/>
          </a:p>
        </p:txBody>
      </p:sp>
      <p:sp>
        <p:nvSpPr>
          <p:cNvPr id="37" name="Text 31">
            <a:extLst>
              <a:ext uri="{FF2B5EF4-FFF2-40B4-BE49-F238E27FC236}">
                <a16:creationId xmlns:a16="http://schemas.microsoft.com/office/drawing/2014/main" id="{D00979A2-1772-58FF-45EE-EEA816FA7B7C}"/>
              </a:ext>
            </a:extLst>
          </p:cNvPr>
          <p:cNvSpPr/>
          <p:nvPr/>
        </p:nvSpPr>
        <p:spPr>
          <a:xfrm>
            <a:off x="841248" y="6218210"/>
            <a:ext cx="10314432" cy="237744"/>
          </a:xfrm>
          <a:prstGeom prst="rect">
            <a:avLst/>
          </a:prstGeom>
          <a:noFill/>
          <a:ln/>
        </p:spPr>
        <p:txBody>
          <a:bodyPr wrap="square" lIns="0" tIns="0" rIns="0" bIns="0" rtlCol="0" anchor="ctr">
            <a:noAutofit/>
          </a:bodyPr>
          <a:lstStyle/>
          <a:p>
            <a:pPr marL="0" indent="0" algn="ctr">
              <a:buNone/>
            </a:pPr>
            <a:r>
              <a:rPr lang="en-US" sz="2000" b="1" dirty="0" err="1">
                <a:solidFill>
                  <a:srgbClr val="0B2941"/>
                </a:solidFill>
                <a:latin typeface="Inter" pitchFamily="34" charset="0"/>
                <a:ea typeface="Inter" pitchFamily="34" charset="-122"/>
                <a:cs typeface="Inter" pitchFamily="34" charset="-120"/>
              </a:rPr>
              <a:t>Acuicultura</a:t>
            </a:r>
            <a:r>
              <a:rPr lang="en-US" sz="2000" b="1" dirty="0">
                <a:solidFill>
                  <a:srgbClr val="0B2941"/>
                </a:solidFill>
                <a:latin typeface="Inter" pitchFamily="34" charset="0"/>
                <a:ea typeface="Inter" pitchFamily="34" charset="-122"/>
                <a:cs typeface="Inter" pitchFamily="34" charset="-120"/>
              </a:rPr>
              <a:t> de </a:t>
            </a:r>
            <a:r>
              <a:rPr lang="en-US" sz="2000" b="1" dirty="0" err="1">
                <a:solidFill>
                  <a:srgbClr val="0B2941"/>
                </a:solidFill>
                <a:latin typeface="Inter" pitchFamily="34" charset="0"/>
                <a:ea typeface="Inter" pitchFamily="34" charset="-122"/>
                <a:cs typeface="Inter" pitchFamily="34" charset="-120"/>
              </a:rPr>
              <a:t>Pequeña</a:t>
            </a:r>
            <a:r>
              <a:rPr lang="en-US" sz="2000" b="1" dirty="0">
                <a:solidFill>
                  <a:srgbClr val="0B2941"/>
                </a:solidFill>
                <a:latin typeface="Inter" pitchFamily="34" charset="0"/>
                <a:ea typeface="Inter" pitchFamily="34" charset="-122"/>
                <a:cs typeface="Inter" pitchFamily="34" charset="-120"/>
              </a:rPr>
              <a:t> Escala (APE) - </a:t>
            </a:r>
            <a:r>
              <a:rPr lang="en-US" sz="2000" b="1" dirty="0" err="1">
                <a:solidFill>
                  <a:srgbClr val="0B2941"/>
                </a:solidFill>
                <a:latin typeface="Inter" pitchFamily="34" charset="0"/>
                <a:ea typeface="Inter" pitchFamily="34" charset="-122"/>
                <a:cs typeface="Inter" pitchFamily="34" charset="-120"/>
              </a:rPr>
              <a:t>Acuicultura</a:t>
            </a:r>
            <a:r>
              <a:rPr lang="en-US" sz="2000" b="1" dirty="0">
                <a:solidFill>
                  <a:srgbClr val="0B2941"/>
                </a:solidFill>
                <a:latin typeface="Inter" pitchFamily="34" charset="0"/>
                <a:ea typeface="Inter" pitchFamily="34" charset="-122"/>
                <a:cs typeface="Inter" pitchFamily="34" charset="-120"/>
              </a:rPr>
              <a:t> </a:t>
            </a:r>
            <a:r>
              <a:rPr lang="en-US" sz="2000" b="1" dirty="0" err="1">
                <a:solidFill>
                  <a:srgbClr val="0B2941"/>
                </a:solidFill>
                <a:latin typeface="Inter" pitchFamily="34" charset="0"/>
                <a:ea typeface="Inter" pitchFamily="34" charset="-122"/>
                <a:cs typeface="Inter" pitchFamily="34" charset="-120"/>
              </a:rPr>
              <a:t>Intensiva</a:t>
            </a:r>
            <a:r>
              <a:rPr lang="en-US" sz="2000" b="1" dirty="0">
                <a:solidFill>
                  <a:srgbClr val="0B2941"/>
                </a:solidFill>
                <a:latin typeface="Inter" pitchFamily="34" charset="0"/>
                <a:ea typeface="Inter" pitchFamily="34" charset="-122"/>
                <a:cs typeface="Inter" pitchFamily="34" charset="-120"/>
              </a:rPr>
              <a:t>  - </a:t>
            </a:r>
            <a:r>
              <a:rPr lang="en-US" sz="2000" b="1" dirty="0" err="1">
                <a:solidFill>
                  <a:srgbClr val="0B2941"/>
                </a:solidFill>
                <a:latin typeface="Inter" pitchFamily="34" charset="0"/>
                <a:ea typeface="Inter" pitchFamily="34" charset="-122"/>
                <a:cs typeface="Inter" pitchFamily="34" charset="-120"/>
              </a:rPr>
              <a:t>Acuicultura</a:t>
            </a:r>
            <a:r>
              <a:rPr lang="en-US" sz="2000" b="1" dirty="0">
                <a:solidFill>
                  <a:srgbClr val="0B2941"/>
                </a:solidFill>
                <a:latin typeface="Inter" pitchFamily="34" charset="0"/>
                <a:ea typeface="Inter" pitchFamily="34" charset="-122"/>
                <a:cs typeface="Inter" pitchFamily="34" charset="-120"/>
              </a:rPr>
              <a:t> </a:t>
            </a:r>
            <a:r>
              <a:rPr lang="en-US" sz="2000" b="1" dirty="0" err="1">
                <a:solidFill>
                  <a:srgbClr val="0B2941"/>
                </a:solidFill>
                <a:latin typeface="Inter" pitchFamily="34" charset="0"/>
                <a:ea typeface="Inter" pitchFamily="34" charset="-122"/>
                <a:cs typeface="Inter" pitchFamily="34" charset="-120"/>
              </a:rPr>
              <a:t>Extensiva</a:t>
            </a:r>
            <a:r>
              <a:rPr lang="en-US" sz="2000" b="1" dirty="0">
                <a:solidFill>
                  <a:srgbClr val="0B2941"/>
                </a:solidFill>
                <a:latin typeface="Inter" pitchFamily="34" charset="0"/>
                <a:ea typeface="Inter" pitchFamily="34" charset="-122"/>
                <a:cs typeface="Inter" pitchFamily="34" charset="-120"/>
              </a:rPr>
              <a:t>  </a:t>
            </a:r>
            <a:endParaRPr lang="en-US" sz="2000" dirty="0"/>
          </a:p>
        </p:txBody>
      </p:sp>
      <p:sp>
        <p:nvSpPr>
          <p:cNvPr id="39" name="Rectángulo 38">
            <a:extLst>
              <a:ext uri="{FF2B5EF4-FFF2-40B4-BE49-F238E27FC236}">
                <a16:creationId xmlns:a16="http://schemas.microsoft.com/office/drawing/2014/main" id="{90C2099A-41C4-462D-8474-82BA6419A782}"/>
              </a:ext>
            </a:extLst>
          </p:cNvPr>
          <p:cNvSpPr>
            <a:spLocks noGrp="1"/>
          </p:cNvSpPr>
          <p:nvPr/>
        </p:nvSpPr>
        <p:spPr>
          <a:xfrm>
            <a:off x="5649928" y="5577725"/>
            <a:ext cx="2901827" cy="361950"/>
          </a:xfrm>
          <a:prstGeom prst="rect">
            <a:avLst/>
          </a:prstGeom>
          <a:solidFill>
            <a:srgbClr val="1E66B1"/>
          </a:solidFill>
          <a:ln w="0">
            <a:noFill/>
            <a:prstDash val="solid"/>
          </a:ln>
        </p:spPr>
        <p:txBody>
          <a:bodyPr/>
          <a:ls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s-CL"/>
          </a:p>
        </p:txBody>
      </p:sp>
      <p:sp>
        <p:nvSpPr>
          <p:cNvPr id="40" name="Rectángulo 39">
            <a:extLst>
              <a:ext uri="{FF2B5EF4-FFF2-40B4-BE49-F238E27FC236}">
                <a16:creationId xmlns:a16="http://schemas.microsoft.com/office/drawing/2014/main" id="{675A3DED-C34E-4807-8A6C-94D26BFE9EB2}"/>
              </a:ext>
            </a:extLst>
          </p:cNvPr>
          <p:cNvSpPr>
            <a:spLocks noGrp="1"/>
          </p:cNvSpPr>
          <p:nvPr/>
        </p:nvSpPr>
        <p:spPr>
          <a:xfrm>
            <a:off x="5494230" y="5657371"/>
            <a:ext cx="3057525" cy="209550"/>
          </a:xfrm>
          <a:prstGeom prst="rect">
            <a:avLst/>
          </a:prstGeom>
          <a:noFill/>
          <a:ln w="0">
            <a:noFill/>
            <a:prstDash val="solid"/>
          </a:ln>
        </p:spPr>
        <p:txBody>
          <a:bodyPr wrap="square" lIns="0" tIns="0" rIns="0" bIns="0" anchor="t">
            <a:noAutofit/>
          </a:bodyPr>
          <a:lstStyle>
            <a:defPPr algn="ctr">
              <a:defRPr lang="es-CL" sz="1350" b="1" i="0">
                <a:solidFill>
                  <a:srgbClr val="FFFFFF"/>
                </a:solidFill>
                <a:latin typeface="Nimbus Sans"/>
                <a:ea typeface="Nimbus Sans"/>
                <a:cs typeface="Nimbus Sans"/>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5000"/>
              </a:lnSpc>
              <a:buNone/>
              <a:defRPr sz="1350" b="1" i="0">
                <a:solidFill>
                  <a:srgbClr val="FFFFFF"/>
                </a:solidFill>
                <a:latin typeface="Nimbus Sans"/>
                <a:ea typeface="Nimbus Sans"/>
                <a:cs typeface="Nimbus Sans"/>
              </a:defRPr>
            </a:pPr>
            <a:r>
              <a:rPr sz="1350" b="1" i="0" dirty="0" err="1">
                <a:solidFill>
                  <a:srgbClr val="FFFFFF"/>
                </a:solidFill>
                <a:latin typeface="Nimbus Sans"/>
                <a:ea typeface="Nimbus Sans"/>
                <a:cs typeface="Nimbus Sans"/>
              </a:rPr>
              <a:t>Salmonicultura</a:t>
            </a:r>
            <a:endParaRPr sz="1350" b="1" i="0" dirty="0">
              <a:solidFill>
                <a:srgbClr val="FFFFFF"/>
              </a:solidFill>
              <a:latin typeface="Nimbus Sans"/>
              <a:ea typeface="Nimbus Sans"/>
              <a:cs typeface="Nimbus Sans"/>
            </a:endParaRPr>
          </a:p>
        </p:txBody>
      </p:sp>
      <p:pic>
        <p:nvPicPr>
          <p:cNvPr id="41" name="Imagen 40">
            <a:extLst>
              <a:ext uri="{FF2B5EF4-FFF2-40B4-BE49-F238E27FC236}">
                <a16:creationId xmlns:a16="http://schemas.microsoft.com/office/drawing/2014/main" id="{6706823D-E6A4-4BA6-A385-530DE88E25B8}"/>
              </a:ext>
            </a:extLst>
          </p:cNvPr>
          <p:cNvPicPr>
            <a:picLocks noChangeAspect="1"/>
          </p:cNvPicPr>
          <p:nvPr/>
        </p:nvPicPr>
        <p:blipFill>
          <a:blip r:embed="rId3"/>
          <a:srcRect t="2431" b="2431"/>
          <a:stretch>
            <a:fillRect/>
          </a:stretch>
        </p:blipFill>
        <p:spPr>
          <a:xfrm>
            <a:off x="5800750" y="1761984"/>
            <a:ext cx="2555802" cy="1370503"/>
          </a:xfrm>
          <a:prstGeom prst="rect">
            <a:avLst/>
          </a:prstGeom>
        </p:spPr>
      </p:pic>
      <p:sp>
        <p:nvSpPr>
          <p:cNvPr id="42" name="Rectángulo 41">
            <a:extLst>
              <a:ext uri="{FF2B5EF4-FFF2-40B4-BE49-F238E27FC236}">
                <a16:creationId xmlns:a16="http://schemas.microsoft.com/office/drawing/2014/main" id="{9A60A81E-A0AD-4D62-AD7F-4A5F6E9CCBD3}"/>
              </a:ext>
            </a:extLst>
          </p:cNvPr>
          <p:cNvSpPr>
            <a:spLocks noGrp="1"/>
          </p:cNvSpPr>
          <p:nvPr/>
        </p:nvSpPr>
        <p:spPr>
          <a:xfrm>
            <a:off x="5800750" y="3181318"/>
            <a:ext cx="2602481" cy="383842"/>
          </a:xfrm>
          <a:prstGeom prst="rect">
            <a:avLst/>
          </a:prstGeom>
          <a:solidFill>
            <a:srgbClr val="0A9487"/>
          </a:solidFill>
          <a:ln w="0">
            <a:noFill/>
            <a:prstDash val="solid"/>
          </a:ln>
        </p:spPr>
        <p:txBody>
          <a:bodyPr/>
          <a:ls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s-CL"/>
          </a:p>
        </p:txBody>
      </p:sp>
      <p:sp>
        <p:nvSpPr>
          <p:cNvPr id="43" name="Rectángulo 42">
            <a:extLst>
              <a:ext uri="{FF2B5EF4-FFF2-40B4-BE49-F238E27FC236}">
                <a16:creationId xmlns:a16="http://schemas.microsoft.com/office/drawing/2014/main" id="{7ECD871D-6AEB-4C6E-80C4-8B386BBF32E8}"/>
              </a:ext>
            </a:extLst>
          </p:cNvPr>
          <p:cNvSpPr>
            <a:spLocks noGrp="1"/>
          </p:cNvSpPr>
          <p:nvPr/>
        </p:nvSpPr>
        <p:spPr>
          <a:xfrm>
            <a:off x="5835421" y="3272138"/>
            <a:ext cx="2421439" cy="222224"/>
          </a:xfrm>
          <a:prstGeom prst="rect">
            <a:avLst/>
          </a:prstGeom>
          <a:noFill/>
          <a:ln w="0">
            <a:noFill/>
            <a:prstDash val="solid"/>
          </a:ln>
        </p:spPr>
        <p:txBody>
          <a:bodyPr wrap="square" lIns="0" tIns="0" rIns="0" bIns="0" anchor="t">
            <a:noAutofit/>
          </a:bodyPr>
          <a:lstStyle>
            <a:defPPr algn="ctr">
              <a:defRPr lang="es-CL" sz="1350" b="1" i="0">
                <a:solidFill>
                  <a:srgbClr val="FFFFFF"/>
                </a:solidFill>
                <a:latin typeface="Nimbus Sans"/>
                <a:ea typeface="Nimbus Sans"/>
                <a:cs typeface="Nimbus Sans"/>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5000"/>
              </a:lnSpc>
              <a:buNone/>
              <a:defRPr sz="1350" b="1" i="0">
                <a:solidFill>
                  <a:srgbClr val="FFFFFF"/>
                </a:solidFill>
                <a:latin typeface="Nimbus Sans"/>
                <a:ea typeface="Nimbus Sans"/>
                <a:cs typeface="Nimbus Sans"/>
              </a:defRPr>
            </a:pPr>
            <a:r>
              <a:rPr sz="1350" b="1" i="0" dirty="0" err="1">
                <a:solidFill>
                  <a:srgbClr val="FFFFFF"/>
                </a:solidFill>
                <a:latin typeface="Nimbus Sans"/>
                <a:ea typeface="Nimbus Sans"/>
                <a:cs typeface="Nimbus Sans"/>
              </a:rPr>
              <a:t>Mitilicultura</a:t>
            </a:r>
            <a:endParaRPr sz="1350" b="1" i="0" dirty="0">
              <a:solidFill>
                <a:srgbClr val="FFFFFF"/>
              </a:solidFill>
              <a:latin typeface="Nimbus Sans"/>
              <a:ea typeface="Nimbus Sans"/>
              <a:cs typeface="Nimbus Sans"/>
            </a:endParaRPr>
          </a:p>
        </p:txBody>
      </p:sp>
      <p:pic>
        <p:nvPicPr>
          <p:cNvPr id="44" name="Imagen 43">
            <a:extLst>
              <a:ext uri="{FF2B5EF4-FFF2-40B4-BE49-F238E27FC236}">
                <a16:creationId xmlns:a16="http://schemas.microsoft.com/office/drawing/2014/main" id="{E5051903-B964-4C07-884C-08DFDE8994B2}"/>
              </a:ext>
            </a:extLst>
          </p:cNvPr>
          <p:cNvPicPr>
            <a:picLocks noChangeAspect="1"/>
          </p:cNvPicPr>
          <p:nvPr/>
        </p:nvPicPr>
        <p:blipFill>
          <a:blip r:embed="rId4"/>
          <a:srcRect t="2274" b="2274"/>
          <a:stretch>
            <a:fillRect/>
          </a:stretch>
        </p:blipFill>
        <p:spPr>
          <a:xfrm>
            <a:off x="8919819" y="1724175"/>
            <a:ext cx="2743846" cy="1471338"/>
          </a:xfrm>
          <a:prstGeom prst="rect">
            <a:avLst/>
          </a:prstGeom>
        </p:spPr>
      </p:pic>
      <p:sp>
        <p:nvSpPr>
          <p:cNvPr id="45" name="Rectángulo 44">
            <a:extLst>
              <a:ext uri="{FF2B5EF4-FFF2-40B4-BE49-F238E27FC236}">
                <a16:creationId xmlns:a16="http://schemas.microsoft.com/office/drawing/2014/main" id="{615E4920-5B83-482A-AC1E-69AD5125D8F7}"/>
              </a:ext>
            </a:extLst>
          </p:cNvPr>
          <p:cNvSpPr>
            <a:spLocks noGrp="1"/>
          </p:cNvSpPr>
          <p:nvPr/>
        </p:nvSpPr>
        <p:spPr>
          <a:xfrm>
            <a:off x="8919819" y="3262420"/>
            <a:ext cx="2773596" cy="343916"/>
          </a:xfrm>
          <a:prstGeom prst="rect">
            <a:avLst/>
          </a:prstGeom>
          <a:solidFill>
            <a:srgbClr val="F08A24"/>
          </a:solidFill>
          <a:ln w="0">
            <a:noFill/>
            <a:prstDash val="solid"/>
          </a:ln>
        </p:spPr>
        <p:txBody>
          <a:bodyPr/>
          <a:ls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s-CL"/>
          </a:p>
        </p:txBody>
      </p:sp>
      <p:sp>
        <p:nvSpPr>
          <p:cNvPr id="46" name="Rectángulo 45">
            <a:extLst>
              <a:ext uri="{FF2B5EF4-FFF2-40B4-BE49-F238E27FC236}">
                <a16:creationId xmlns:a16="http://schemas.microsoft.com/office/drawing/2014/main" id="{9BEF977D-616F-4951-BAFC-EF31BA464C51}"/>
              </a:ext>
            </a:extLst>
          </p:cNvPr>
          <p:cNvSpPr>
            <a:spLocks noGrp="1"/>
          </p:cNvSpPr>
          <p:nvPr/>
        </p:nvSpPr>
        <p:spPr>
          <a:xfrm>
            <a:off x="8854799" y="3349739"/>
            <a:ext cx="2616463" cy="233819"/>
          </a:xfrm>
          <a:prstGeom prst="rect">
            <a:avLst/>
          </a:prstGeom>
          <a:noFill/>
          <a:ln w="0">
            <a:noFill/>
            <a:prstDash val="solid"/>
          </a:ln>
        </p:spPr>
        <p:txBody>
          <a:bodyPr wrap="square" lIns="0" tIns="0" rIns="0" bIns="0" anchor="t">
            <a:noAutofit/>
          </a:bodyPr>
          <a:lstStyle>
            <a:defPPr algn="ctr">
              <a:defRPr lang="es-CL" sz="1350" b="1" i="0">
                <a:solidFill>
                  <a:srgbClr val="FFFFFF"/>
                </a:solidFill>
                <a:latin typeface="Nimbus Sans"/>
                <a:ea typeface="Nimbus Sans"/>
                <a:cs typeface="Nimbus Sans"/>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5000"/>
              </a:lnSpc>
              <a:buNone/>
              <a:defRPr sz="1350" b="1" i="0">
                <a:solidFill>
                  <a:srgbClr val="FFFFFF"/>
                </a:solidFill>
                <a:latin typeface="Nimbus Sans"/>
                <a:ea typeface="Nimbus Sans"/>
                <a:cs typeface="Nimbus Sans"/>
              </a:defRPr>
            </a:pPr>
            <a:r>
              <a:rPr sz="1350" b="1" i="0" dirty="0" err="1">
                <a:solidFill>
                  <a:srgbClr val="FFFFFF"/>
                </a:solidFill>
                <a:latin typeface="Nimbus Sans"/>
                <a:ea typeface="Nimbus Sans"/>
                <a:cs typeface="Nimbus Sans"/>
              </a:rPr>
              <a:t>Pectinicultura</a:t>
            </a:r>
            <a:endParaRPr sz="1350" b="1" i="0" dirty="0">
              <a:solidFill>
                <a:srgbClr val="FFFFFF"/>
              </a:solidFill>
              <a:latin typeface="Nimbus Sans"/>
              <a:ea typeface="Nimbus Sans"/>
              <a:cs typeface="Nimbus Sans"/>
            </a:endParaRPr>
          </a:p>
        </p:txBody>
      </p:sp>
      <p:pic>
        <p:nvPicPr>
          <p:cNvPr id="47" name="Imagen 46">
            <a:extLst>
              <a:ext uri="{FF2B5EF4-FFF2-40B4-BE49-F238E27FC236}">
                <a16:creationId xmlns:a16="http://schemas.microsoft.com/office/drawing/2014/main" id="{45CE50EF-F759-8632-8600-47F8C1ED26E0}"/>
              </a:ext>
            </a:extLst>
          </p:cNvPr>
          <p:cNvPicPr>
            <a:picLocks noChangeAspect="1"/>
          </p:cNvPicPr>
          <p:nvPr/>
        </p:nvPicPr>
        <p:blipFill>
          <a:blip r:embed="rId5"/>
          <a:stretch>
            <a:fillRect/>
          </a:stretch>
        </p:blipFill>
        <p:spPr>
          <a:xfrm>
            <a:off x="5673259" y="3762441"/>
            <a:ext cx="1192383" cy="1762471"/>
          </a:xfrm>
          <a:prstGeom prst="rect">
            <a:avLst/>
          </a:prstGeom>
        </p:spPr>
      </p:pic>
      <p:pic>
        <p:nvPicPr>
          <p:cNvPr id="48" name="Imagen 47">
            <a:extLst>
              <a:ext uri="{FF2B5EF4-FFF2-40B4-BE49-F238E27FC236}">
                <a16:creationId xmlns:a16="http://schemas.microsoft.com/office/drawing/2014/main" id="{AB84E598-46B7-0859-8F90-78CD9CFF154A}"/>
              </a:ext>
            </a:extLst>
          </p:cNvPr>
          <p:cNvPicPr>
            <a:picLocks noChangeAspect="1"/>
          </p:cNvPicPr>
          <p:nvPr/>
        </p:nvPicPr>
        <p:blipFill>
          <a:blip r:embed="rId6"/>
          <a:srcRect l="1" t="27457" r="-3932" b="10340"/>
          <a:stretch>
            <a:fillRect/>
          </a:stretch>
        </p:blipFill>
        <p:spPr>
          <a:xfrm>
            <a:off x="6914516" y="3762441"/>
            <a:ext cx="1637239" cy="1736316"/>
          </a:xfrm>
          <a:prstGeom prst="rect">
            <a:avLst/>
          </a:prstGeom>
        </p:spPr>
      </p:pic>
      <p:pic>
        <p:nvPicPr>
          <p:cNvPr id="49" name="Imagen 48">
            <a:extLst>
              <a:ext uri="{FF2B5EF4-FFF2-40B4-BE49-F238E27FC236}">
                <a16:creationId xmlns:a16="http://schemas.microsoft.com/office/drawing/2014/main" id="{EAFC8AC4-C149-DC84-1334-F0AEACA19CA7}"/>
              </a:ext>
            </a:extLst>
          </p:cNvPr>
          <p:cNvPicPr>
            <a:picLocks noChangeAspect="1"/>
          </p:cNvPicPr>
          <p:nvPr/>
        </p:nvPicPr>
        <p:blipFill>
          <a:blip r:embed="rId7"/>
          <a:stretch>
            <a:fillRect/>
          </a:stretch>
        </p:blipFill>
        <p:spPr>
          <a:xfrm>
            <a:off x="8919819" y="3729071"/>
            <a:ext cx="2743846" cy="1733072"/>
          </a:xfrm>
          <a:prstGeom prst="rect">
            <a:avLst/>
          </a:prstGeom>
        </p:spPr>
      </p:pic>
      <p:sp>
        <p:nvSpPr>
          <p:cNvPr id="50" name="Rectángulo 49">
            <a:extLst>
              <a:ext uri="{FF2B5EF4-FFF2-40B4-BE49-F238E27FC236}">
                <a16:creationId xmlns:a16="http://schemas.microsoft.com/office/drawing/2014/main" id="{86B92324-C7F6-4D85-A216-054CE3CA6EAC}"/>
              </a:ext>
            </a:extLst>
          </p:cNvPr>
          <p:cNvSpPr>
            <a:spLocks noGrp="1"/>
          </p:cNvSpPr>
          <p:nvPr/>
        </p:nvSpPr>
        <p:spPr>
          <a:xfrm>
            <a:off x="8919819" y="5571272"/>
            <a:ext cx="2693061" cy="361950"/>
          </a:xfrm>
          <a:prstGeom prst="rect">
            <a:avLst/>
          </a:prstGeom>
          <a:solidFill>
            <a:srgbClr val="C73F33"/>
          </a:solidFill>
          <a:ln w="0">
            <a:noFill/>
            <a:prstDash val="solid"/>
          </a:ln>
        </p:spPr>
        <p:txBody>
          <a:bodyPr/>
          <a:ls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s-CL"/>
          </a:p>
        </p:txBody>
      </p:sp>
      <p:sp>
        <p:nvSpPr>
          <p:cNvPr id="51" name="Rectángulo 50">
            <a:extLst>
              <a:ext uri="{FF2B5EF4-FFF2-40B4-BE49-F238E27FC236}">
                <a16:creationId xmlns:a16="http://schemas.microsoft.com/office/drawing/2014/main" id="{0FA923BF-3D62-67D4-BE1C-9DC1E37FCD67}"/>
              </a:ext>
            </a:extLst>
          </p:cNvPr>
          <p:cNvSpPr>
            <a:spLocks noGrp="1"/>
          </p:cNvSpPr>
          <p:nvPr/>
        </p:nvSpPr>
        <p:spPr>
          <a:xfrm>
            <a:off x="8555355" y="5638180"/>
            <a:ext cx="3057525" cy="209550"/>
          </a:xfrm>
          <a:prstGeom prst="rect">
            <a:avLst/>
          </a:prstGeom>
          <a:noFill/>
          <a:ln w="0">
            <a:noFill/>
            <a:prstDash val="solid"/>
          </a:ln>
        </p:spPr>
        <p:txBody>
          <a:bodyPr wrap="square" lIns="0" tIns="0" rIns="0" bIns="0" anchor="t">
            <a:noAutofit/>
          </a:bodyPr>
          <a:lstStyle>
            <a:defPPr algn="ctr">
              <a:defRPr lang="es-CL" sz="1350" b="1" i="0">
                <a:solidFill>
                  <a:srgbClr val="FFFFFF"/>
                </a:solidFill>
                <a:latin typeface="Nimbus Sans"/>
                <a:ea typeface="Nimbus Sans"/>
                <a:cs typeface="Nimbus Sans"/>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5000"/>
              </a:lnSpc>
              <a:buNone/>
              <a:defRPr sz="1350" b="1" i="0">
                <a:solidFill>
                  <a:srgbClr val="FFFFFF"/>
                </a:solidFill>
                <a:latin typeface="Nimbus Sans"/>
                <a:ea typeface="Nimbus Sans"/>
                <a:cs typeface="Nimbus Sans"/>
              </a:defRPr>
            </a:pPr>
            <a:r>
              <a:rPr lang="es-419" sz="1350" b="1" dirty="0">
                <a:solidFill>
                  <a:srgbClr val="FFFFFF"/>
                </a:solidFill>
                <a:latin typeface="Nimbus Sans"/>
                <a:ea typeface="Nimbus Sans"/>
                <a:cs typeface="Nimbus Sans"/>
              </a:rPr>
              <a:t>Esturionicultur</a:t>
            </a:r>
            <a:r>
              <a:rPr sz="1350" b="1" i="0" dirty="0">
                <a:solidFill>
                  <a:srgbClr val="FFFFFF"/>
                </a:solidFill>
                <a:latin typeface="Nimbus Sans"/>
                <a:ea typeface="Nimbus Sans"/>
                <a:cs typeface="Nimbus Sans"/>
              </a:rPr>
              <a:t>a</a:t>
            </a:r>
          </a:p>
        </p:txBody>
      </p:sp>
      <p:pic>
        <p:nvPicPr>
          <p:cNvPr id="52" name="Imagen 51">
            <a:extLst>
              <a:ext uri="{FF2B5EF4-FFF2-40B4-BE49-F238E27FC236}">
                <a16:creationId xmlns:a16="http://schemas.microsoft.com/office/drawing/2014/main" id="{2B2C6EE4-11A9-6534-3536-8CB71A00E0A9}"/>
              </a:ext>
            </a:extLst>
          </p:cNvPr>
          <p:cNvPicPr>
            <a:picLocks noChangeAspect="1"/>
          </p:cNvPicPr>
          <p:nvPr/>
        </p:nvPicPr>
        <p:blipFill>
          <a:blip r:embed="rId8"/>
          <a:stretch>
            <a:fillRect/>
          </a:stretch>
        </p:blipFill>
        <p:spPr>
          <a:xfrm>
            <a:off x="2581321" y="3840647"/>
            <a:ext cx="2802381" cy="1681429"/>
          </a:xfrm>
          <a:prstGeom prst="rect">
            <a:avLst/>
          </a:prstGeom>
        </p:spPr>
      </p:pic>
      <p:sp>
        <p:nvSpPr>
          <p:cNvPr id="53" name="Rectángulo 52">
            <a:extLst>
              <a:ext uri="{FF2B5EF4-FFF2-40B4-BE49-F238E27FC236}">
                <a16:creationId xmlns:a16="http://schemas.microsoft.com/office/drawing/2014/main" id="{4D68316D-112A-DB35-1B28-BDF246ADBBC6}"/>
              </a:ext>
            </a:extLst>
          </p:cNvPr>
          <p:cNvSpPr>
            <a:spLocks noGrp="1"/>
          </p:cNvSpPr>
          <p:nvPr/>
        </p:nvSpPr>
        <p:spPr>
          <a:xfrm>
            <a:off x="2564069" y="5573295"/>
            <a:ext cx="2819633" cy="361950"/>
          </a:xfrm>
          <a:prstGeom prst="rect">
            <a:avLst/>
          </a:prstGeom>
          <a:solidFill>
            <a:srgbClr val="1E66B1"/>
          </a:solidFill>
          <a:ln w="0">
            <a:noFill/>
            <a:prstDash val="solid"/>
          </a:ln>
        </p:spPr>
        <p:txBody>
          <a:bodyPr/>
          <a:ls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s-CL"/>
          </a:p>
        </p:txBody>
      </p:sp>
      <p:sp>
        <p:nvSpPr>
          <p:cNvPr id="54" name="Rectángulo 53">
            <a:extLst>
              <a:ext uri="{FF2B5EF4-FFF2-40B4-BE49-F238E27FC236}">
                <a16:creationId xmlns:a16="http://schemas.microsoft.com/office/drawing/2014/main" id="{AE373D69-13F7-E838-5EB7-C2E55BD9F28E}"/>
              </a:ext>
            </a:extLst>
          </p:cNvPr>
          <p:cNvSpPr>
            <a:spLocks noGrp="1"/>
          </p:cNvSpPr>
          <p:nvPr/>
        </p:nvSpPr>
        <p:spPr>
          <a:xfrm>
            <a:off x="2375396" y="5601430"/>
            <a:ext cx="3057525" cy="209550"/>
          </a:xfrm>
          <a:prstGeom prst="rect">
            <a:avLst/>
          </a:prstGeom>
          <a:noFill/>
          <a:ln w="0">
            <a:noFill/>
            <a:prstDash val="solid"/>
          </a:ln>
        </p:spPr>
        <p:txBody>
          <a:bodyPr wrap="square" lIns="0" tIns="0" rIns="0" bIns="0" anchor="t">
            <a:noAutofit/>
          </a:bodyPr>
          <a:lstStyle>
            <a:defPPr algn="ctr">
              <a:defRPr lang="es-CL" sz="1350" b="1" i="0">
                <a:solidFill>
                  <a:srgbClr val="FFFFFF"/>
                </a:solidFill>
                <a:latin typeface="Nimbus Sans"/>
                <a:ea typeface="Nimbus Sans"/>
                <a:cs typeface="Nimbus Sans"/>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5000"/>
              </a:lnSpc>
              <a:buNone/>
              <a:defRPr sz="1350" b="1" i="0">
                <a:solidFill>
                  <a:srgbClr val="FFFFFF"/>
                </a:solidFill>
                <a:latin typeface="Nimbus Sans"/>
                <a:ea typeface="Nimbus Sans"/>
                <a:cs typeface="Nimbus Sans"/>
              </a:defRPr>
            </a:pPr>
            <a:r>
              <a:rPr lang="es-419" sz="1350" b="1" dirty="0">
                <a:solidFill>
                  <a:srgbClr val="FFFFFF"/>
                </a:solidFill>
                <a:latin typeface="Nimbus Sans"/>
                <a:ea typeface="Nimbus Sans"/>
                <a:cs typeface="Nimbus Sans"/>
              </a:rPr>
              <a:t>Cultivo de algas</a:t>
            </a:r>
            <a:endParaRPr sz="1350" b="1" i="0" dirty="0">
              <a:solidFill>
                <a:srgbClr val="FFFFFF"/>
              </a:solidFill>
              <a:latin typeface="Nimbus Sans"/>
              <a:ea typeface="Nimbus Sans"/>
              <a:cs typeface="Nimbus Sans"/>
            </a:endParaRPr>
          </a:p>
        </p:txBody>
      </p:sp>
    </p:spTree>
    <p:extLst>
      <p:ext uri="{BB962C8B-B14F-4D97-AF65-F5344CB8AC3E}">
        <p14:creationId xmlns:p14="http://schemas.microsoft.com/office/powerpoint/2010/main" val="295837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5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7"/>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6"/>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6" grpId="0" animBg="1"/>
      <p:bldP spid="37" grpId="0" animBg="1"/>
      <p:bldP spid="39" grpId="0" animBg="1"/>
      <p:bldP spid="42" grpId="0" animBg="1"/>
      <p:bldP spid="43" grpId="0"/>
      <p:bldP spid="45" grpId="0" animBg="1"/>
      <p:bldP spid="46" grpId="0"/>
      <p:bldP spid="50" grpId="0" animBg="1"/>
      <p:bldP spid="5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8FBFC"/>
        </a:solidFill>
        <a:effectLst/>
      </p:bgPr>
    </p:bg>
    <p:spTree>
      <p:nvGrpSpPr>
        <p:cNvPr id="1" name=""/>
        <p:cNvGrpSpPr/>
        <p:nvPr/>
      </p:nvGrpSpPr>
      <p:grpSpPr>
        <a:xfrm>
          <a:off x="0" y="0"/>
          <a:ext cx="0" cy="0"/>
          <a:chOff x="0" y="0"/>
          <a:chExt cx="0" cy="0"/>
        </a:xfrm>
      </p:grpSpPr>
      <p:sp>
        <p:nvSpPr>
          <p:cNvPr id="2" name="Rectangle 1"/>
          <p:cNvSpPr/>
          <p:nvPr/>
        </p:nvSpPr>
        <p:spPr>
          <a:xfrm>
            <a:off x="0" y="0"/>
            <a:ext cx="73152" cy="6858000"/>
          </a:xfrm>
          <a:prstGeom prst="rect">
            <a:avLst/>
          </a:prstGeom>
          <a:solidFill>
            <a:srgbClr val="168F9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310896"/>
            <a:ext cx="10058400" cy="219456"/>
          </a:xfrm>
          <a:prstGeom prst="rect">
            <a:avLst/>
          </a:prstGeom>
          <a:noFill/>
        </p:spPr>
        <p:txBody>
          <a:bodyPr wrap="square" lIns="0" tIns="0" rIns="0" bIns="0" anchor="ctr">
            <a:spAutoFit/>
          </a:bodyPr>
          <a:lstStyle/>
          <a:p>
            <a:pPr algn="l">
              <a:spcBef>
                <a:spcPts val="0"/>
              </a:spcBef>
              <a:spcAft>
                <a:spcPts val="0"/>
              </a:spcAft>
            </a:pPr>
            <a:r>
              <a:rPr sz="919" b="1">
                <a:solidFill>
                  <a:srgbClr val="168F90"/>
                </a:solidFill>
                <a:latin typeface="Inter"/>
              </a:rPr>
              <a:t>03 · PERSONAS Y TERRITORIOS</a:t>
            </a:r>
          </a:p>
        </p:txBody>
      </p:sp>
      <p:sp>
        <p:nvSpPr>
          <p:cNvPr id="4" name="TextBox 3"/>
          <p:cNvSpPr txBox="1"/>
          <p:nvPr/>
        </p:nvSpPr>
        <p:spPr>
          <a:xfrm>
            <a:off x="621792" y="649224"/>
            <a:ext cx="10972800" cy="594360"/>
          </a:xfrm>
          <a:prstGeom prst="rect">
            <a:avLst/>
          </a:prstGeom>
          <a:noFill/>
        </p:spPr>
        <p:txBody>
          <a:bodyPr wrap="square" lIns="0" tIns="0" rIns="0" bIns="0" anchor="ctr">
            <a:spAutoFit/>
          </a:bodyPr>
          <a:lstStyle/>
          <a:p>
            <a:pPr algn="l">
              <a:spcBef>
                <a:spcPts val="0"/>
              </a:spcBef>
              <a:spcAft>
                <a:spcPts val="0"/>
              </a:spcAft>
            </a:pPr>
            <a:r>
              <a:rPr sz="2950" b="1">
                <a:solidFill>
                  <a:srgbClr val="0B2941"/>
                </a:solidFill>
                <a:latin typeface="Inter Display"/>
              </a:rPr>
              <a:t>Mucho más que producir alimentos</a:t>
            </a:r>
          </a:p>
        </p:txBody>
      </p:sp>
      <p:sp>
        <p:nvSpPr>
          <p:cNvPr id="6" name="Rectangle 5"/>
          <p:cNvSpPr/>
          <p:nvPr/>
        </p:nvSpPr>
        <p:spPr>
          <a:xfrm>
            <a:off x="594360" y="1453896"/>
            <a:ext cx="658368" cy="36576"/>
          </a:xfrm>
          <a:prstGeom prst="rect">
            <a:avLst/>
          </a:prstGeom>
          <a:solidFill>
            <a:srgbClr val="E5455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594360" y="6469380"/>
            <a:ext cx="11009376" cy="9144"/>
          </a:xfrm>
          <a:prstGeom prst="rect">
            <a:avLst/>
          </a:prstGeom>
          <a:solidFill>
            <a:srgbClr val="D4E6E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11155680" y="6483096"/>
            <a:ext cx="457200" cy="228600"/>
          </a:xfrm>
          <a:prstGeom prst="rect">
            <a:avLst/>
          </a:prstGeom>
          <a:noFill/>
        </p:spPr>
        <p:txBody>
          <a:bodyPr wrap="square" lIns="0" tIns="0" rIns="0" bIns="0" anchor="ctr">
            <a:spAutoFit/>
          </a:bodyPr>
          <a:lstStyle/>
          <a:p>
            <a:pPr algn="r">
              <a:spcBef>
                <a:spcPts val="0"/>
              </a:spcBef>
              <a:spcAft>
                <a:spcPts val="0"/>
              </a:spcAft>
            </a:pPr>
            <a:r>
              <a:rPr sz="919" b="1">
                <a:solidFill>
                  <a:srgbClr val="869BA5"/>
                </a:solidFill>
                <a:latin typeface="Inter"/>
              </a:rPr>
              <a:t>05</a:t>
            </a:r>
          </a:p>
        </p:txBody>
      </p:sp>
      <p:sp>
        <p:nvSpPr>
          <p:cNvPr id="10" name="Rounded Rectangle 9"/>
          <p:cNvSpPr/>
          <p:nvPr/>
        </p:nvSpPr>
        <p:spPr>
          <a:xfrm>
            <a:off x="640080" y="2103120"/>
            <a:ext cx="3621024" cy="1399032"/>
          </a:xfrm>
          <a:prstGeom prst="roundRect">
            <a:avLst>
              <a:gd name="adj" fmla="val 12000"/>
            </a:avLst>
          </a:prstGeom>
          <a:solidFill>
            <a:srgbClr val="FFFFFF"/>
          </a:solidFill>
          <a:ln w="12700">
            <a:solidFill>
              <a:srgbClr val="D9E5E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p:cNvSpPr/>
          <p:nvPr/>
        </p:nvSpPr>
        <p:spPr>
          <a:xfrm>
            <a:off x="640080" y="2103120"/>
            <a:ext cx="68580" cy="1399032"/>
          </a:xfrm>
          <a:prstGeom prst="rect">
            <a:avLst/>
          </a:prstGeom>
          <a:solidFill>
            <a:srgbClr val="138E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2" name="Picture 11" descr="faBriefcase-138EC0.png"/>
          <p:cNvPicPr>
            <a:picLocks noChangeAspect="1"/>
          </p:cNvPicPr>
          <p:nvPr/>
        </p:nvPicPr>
        <p:blipFill>
          <a:blip r:embed="rId3"/>
          <a:stretch>
            <a:fillRect/>
          </a:stretch>
        </p:blipFill>
        <p:spPr>
          <a:xfrm>
            <a:off x="859536" y="2304288"/>
            <a:ext cx="384048" cy="384048"/>
          </a:xfrm>
          <a:prstGeom prst="rect">
            <a:avLst/>
          </a:prstGeom>
        </p:spPr>
      </p:pic>
      <p:sp>
        <p:nvSpPr>
          <p:cNvPr id="13" name="TextBox 12"/>
          <p:cNvSpPr txBox="1"/>
          <p:nvPr/>
        </p:nvSpPr>
        <p:spPr>
          <a:xfrm>
            <a:off x="1353312" y="2295144"/>
            <a:ext cx="2743200" cy="237744"/>
          </a:xfrm>
          <a:prstGeom prst="rect">
            <a:avLst/>
          </a:prstGeom>
          <a:noFill/>
        </p:spPr>
        <p:txBody>
          <a:bodyPr wrap="square" lIns="0" tIns="0" rIns="0" bIns="0" anchor="ctr">
            <a:spAutoFit/>
          </a:bodyPr>
          <a:lstStyle/>
          <a:p>
            <a:pPr algn="l">
              <a:spcBef>
                <a:spcPts val="0"/>
              </a:spcBef>
              <a:spcAft>
                <a:spcPts val="0"/>
              </a:spcAft>
            </a:pPr>
            <a:r>
              <a:rPr sz="1130" b="1">
                <a:solidFill>
                  <a:srgbClr val="138EC0"/>
                </a:solidFill>
                <a:latin typeface="Inter"/>
              </a:rPr>
              <a:t>EMPLEO</a:t>
            </a:r>
          </a:p>
        </p:txBody>
      </p:sp>
      <p:sp>
        <p:nvSpPr>
          <p:cNvPr id="14" name="TextBox 13"/>
          <p:cNvSpPr txBox="1"/>
          <p:nvPr/>
        </p:nvSpPr>
        <p:spPr>
          <a:xfrm>
            <a:off x="868680" y="2734056"/>
            <a:ext cx="3108960" cy="310896"/>
          </a:xfrm>
          <a:prstGeom prst="rect">
            <a:avLst/>
          </a:prstGeom>
          <a:noFill/>
        </p:spPr>
        <p:txBody>
          <a:bodyPr wrap="square" lIns="0" tIns="0" rIns="0" bIns="0" anchor="ctr">
            <a:spAutoFit/>
          </a:bodyPr>
          <a:lstStyle/>
          <a:p>
            <a:pPr algn="l">
              <a:spcBef>
                <a:spcPts val="0"/>
              </a:spcBef>
              <a:spcAft>
                <a:spcPts val="0"/>
              </a:spcAft>
            </a:pPr>
            <a:r>
              <a:rPr sz="1540" b="1" dirty="0" err="1">
                <a:solidFill>
                  <a:srgbClr val="0B2941"/>
                </a:solidFill>
                <a:latin typeface="Inter"/>
              </a:rPr>
              <a:t>Trabajo</a:t>
            </a:r>
            <a:r>
              <a:rPr sz="1540" b="1" dirty="0">
                <a:solidFill>
                  <a:srgbClr val="0B2941"/>
                </a:solidFill>
                <a:latin typeface="Inter"/>
              </a:rPr>
              <a:t> </a:t>
            </a:r>
            <a:r>
              <a:rPr sz="1540" b="1" dirty="0" err="1">
                <a:solidFill>
                  <a:srgbClr val="0B2941"/>
                </a:solidFill>
                <a:latin typeface="Inter"/>
              </a:rPr>
              <a:t>directo</a:t>
            </a:r>
            <a:r>
              <a:rPr sz="1540" b="1" dirty="0">
                <a:solidFill>
                  <a:srgbClr val="0B2941"/>
                </a:solidFill>
                <a:latin typeface="Inter"/>
              </a:rPr>
              <a:t> e </a:t>
            </a:r>
            <a:r>
              <a:rPr sz="1540" b="1" dirty="0" err="1">
                <a:solidFill>
                  <a:srgbClr val="0B2941"/>
                </a:solidFill>
                <a:latin typeface="Inter"/>
              </a:rPr>
              <a:t>indirecto</a:t>
            </a:r>
            <a:endParaRPr sz="1540" b="1" dirty="0">
              <a:solidFill>
                <a:srgbClr val="0B2941"/>
              </a:solidFill>
              <a:latin typeface="Inter"/>
            </a:endParaRPr>
          </a:p>
        </p:txBody>
      </p:sp>
      <p:sp>
        <p:nvSpPr>
          <p:cNvPr id="15" name="TextBox 14"/>
          <p:cNvSpPr txBox="1"/>
          <p:nvPr/>
        </p:nvSpPr>
        <p:spPr>
          <a:xfrm>
            <a:off x="868680" y="3090672"/>
            <a:ext cx="3172968" cy="338328"/>
          </a:xfrm>
          <a:prstGeom prst="rect">
            <a:avLst/>
          </a:prstGeom>
          <a:noFill/>
        </p:spPr>
        <p:txBody>
          <a:bodyPr wrap="square" lIns="0" tIns="0" rIns="0" bIns="0" anchor="ctr">
            <a:spAutoFit/>
          </a:bodyPr>
          <a:lstStyle/>
          <a:p>
            <a:pPr algn="l">
              <a:spcBef>
                <a:spcPts val="0"/>
              </a:spcBef>
              <a:spcAft>
                <a:spcPts val="0"/>
              </a:spcAft>
            </a:pPr>
            <a:r>
              <a:rPr sz="1080" b="0">
                <a:solidFill>
                  <a:srgbClr val="587080"/>
                </a:solidFill>
                <a:latin typeface="Inter"/>
              </a:rPr>
              <a:t>Personas y oficios a lo largo de la cadena</a:t>
            </a:r>
          </a:p>
        </p:txBody>
      </p:sp>
      <p:sp>
        <p:nvSpPr>
          <p:cNvPr id="16" name="Rounded Rectangle 15"/>
          <p:cNvSpPr/>
          <p:nvPr/>
        </p:nvSpPr>
        <p:spPr>
          <a:xfrm>
            <a:off x="4489704" y="2103120"/>
            <a:ext cx="3621024" cy="1399032"/>
          </a:xfrm>
          <a:prstGeom prst="roundRect">
            <a:avLst>
              <a:gd name="adj" fmla="val 12000"/>
            </a:avLst>
          </a:prstGeom>
          <a:solidFill>
            <a:srgbClr val="FFFFFF"/>
          </a:solidFill>
          <a:ln w="12700">
            <a:solidFill>
              <a:srgbClr val="D9E5E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ectangle 16"/>
          <p:cNvSpPr/>
          <p:nvPr/>
        </p:nvSpPr>
        <p:spPr>
          <a:xfrm>
            <a:off x="4489704" y="2103120"/>
            <a:ext cx="68580" cy="1399032"/>
          </a:xfrm>
          <a:prstGeom prst="rect">
            <a:avLst/>
          </a:prstGeom>
          <a:solidFill>
            <a:srgbClr val="138E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8" name="Picture 17" descr="faRoute-138EC0.png"/>
          <p:cNvPicPr>
            <a:picLocks noChangeAspect="1"/>
          </p:cNvPicPr>
          <p:nvPr/>
        </p:nvPicPr>
        <p:blipFill>
          <a:blip r:embed="rId4"/>
          <a:stretch>
            <a:fillRect/>
          </a:stretch>
        </p:blipFill>
        <p:spPr>
          <a:xfrm>
            <a:off x="4709160" y="2304288"/>
            <a:ext cx="384048" cy="384048"/>
          </a:xfrm>
          <a:prstGeom prst="rect">
            <a:avLst/>
          </a:prstGeom>
        </p:spPr>
      </p:pic>
      <p:sp>
        <p:nvSpPr>
          <p:cNvPr id="19" name="TextBox 18"/>
          <p:cNvSpPr txBox="1"/>
          <p:nvPr/>
        </p:nvSpPr>
        <p:spPr>
          <a:xfrm>
            <a:off x="5202936" y="2295144"/>
            <a:ext cx="2743200" cy="237744"/>
          </a:xfrm>
          <a:prstGeom prst="rect">
            <a:avLst/>
          </a:prstGeom>
          <a:noFill/>
        </p:spPr>
        <p:txBody>
          <a:bodyPr wrap="square" lIns="0" tIns="0" rIns="0" bIns="0" anchor="ctr">
            <a:spAutoFit/>
          </a:bodyPr>
          <a:lstStyle/>
          <a:p>
            <a:pPr algn="l">
              <a:spcBef>
                <a:spcPts val="0"/>
              </a:spcBef>
              <a:spcAft>
                <a:spcPts val="0"/>
              </a:spcAft>
            </a:pPr>
            <a:r>
              <a:rPr sz="1130" b="1">
                <a:solidFill>
                  <a:srgbClr val="138EC0"/>
                </a:solidFill>
                <a:latin typeface="Inter"/>
              </a:rPr>
              <a:t>SERVICIOS</a:t>
            </a:r>
          </a:p>
        </p:txBody>
      </p:sp>
      <p:sp>
        <p:nvSpPr>
          <p:cNvPr id="20" name="TextBox 19"/>
          <p:cNvSpPr txBox="1"/>
          <p:nvPr/>
        </p:nvSpPr>
        <p:spPr>
          <a:xfrm>
            <a:off x="4718304" y="2734056"/>
            <a:ext cx="3108960" cy="310896"/>
          </a:xfrm>
          <a:prstGeom prst="rect">
            <a:avLst/>
          </a:prstGeom>
          <a:noFill/>
        </p:spPr>
        <p:txBody>
          <a:bodyPr wrap="square" lIns="0" tIns="0" rIns="0" bIns="0" anchor="ctr">
            <a:spAutoFit/>
          </a:bodyPr>
          <a:lstStyle/>
          <a:p>
            <a:pPr algn="l">
              <a:spcBef>
                <a:spcPts val="0"/>
              </a:spcBef>
              <a:spcAft>
                <a:spcPts val="0"/>
              </a:spcAft>
            </a:pPr>
            <a:r>
              <a:rPr sz="1540" b="1">
                <a:solidFill>
                  <a:srgbClr val="0B2941"/>
                </a:solidFill>
                <a:latin typeface="Inter"/>
              </a:rPr>
              <a:t>Logística y operación</a:t>
            </a:r>
          </a:p>
        </p:txBody>
      </p:sp>
      <p:sp>
        <p:nvSpPr>
          <p:cNvPr id="21" name="TextBox 20"/>
          <p:cNvSpPr txBox="1"/>
          <p:nvPr/>
        </p:nvSpPr>
        <p:spPr>
          <a:xfrm>
            <a:off x="4718304" y="3090672"/>
            <a:ext cx="3172968" cy="338328"/>
          </a:xfrm>
          <a:prstGeom prst="rect">
            <a:avLst/>
          </a:prstGeom>
          <a:noFill/>
        </p:spPr>
        <p:txBody>
          <a:bodyPr wrap="square" lIns="0" tIns="0" rIns="0" bIns="0" anchor="ctr">
            <a:spAutoFit/>
          </a:bodyPr>
          <a:lstStyle/>
          <a:p>
            <a:pPr algn="l">
              <a:spcBef>
                <a:spcPts val="0"/>
              </a:spcBef>
              <a:spcAft>
                <a:spcPts val="0"/>
              </a:spcAft>
            </a:pPr>
            <a:r>
              <a:rPr sz="1080" b="0">
                <a:solidFill>
                  <a:srgbClr val="587080"/>
                </a:solidFill>
                <a:latin typeface="Inter"/>
              </a:rPr>
              <a:t>Transporte, mantención y apoyo marítimo</a:t>
            </a:r>
          </a:p>
        </p:txBody>
      </p:sp>
      <p:sp>
        <p:nvSpPr>
          <p:cNvPr id="22" name="Rounded Rectangle 21"/>
          <p:cNvSpPr/>
          <p:nvPr/>
        </p:nvSpPr>
        <p:spPr>
          <a:xfrm>
            <a:off x="8339327" y="2103120"/>
            <a:ext cx="3621024" cy="1399032"/>
          </a:xfrm>
          <a:prstGeom prst="roundRect">
            <a:avLst>
              <a:gd name="adj" fmla="val 12000"/>
            </a:avLst>
          </a:prstGeom>
          <a:solidFill>
            <a:srgbClr val="FFFFFF"/>
          </a:solidFill>
          <a:ln w="12700">
            <a:solidFill>
              <a:srgbClr val="D9E5E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Rectangle 22"/>
          <p:cNvSpPr/>
          <p:nvPr/>
        </p:nvSpPr>
        <p:spPr>
          <a:xfrm>
            <a:off x="8339327" y="2103120"/>
            <a:ext cx="68580" cy="1399032"/>
          </a:xfrm>
          <a:prstGeom prst="rect">
            <a:avLst/>
          </a:prstGeom>
          <a:solidFill>
            <a:srgbClr val="168F9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4" name="Picture 23" descr="image.png"/>
          <p:cNvPicPr>
            <a:picLocks noChangeAspect="1"/>
          </p:cNvPicPr>
          <p:nvPr/>
        </p:nvPicPr>
        <p:blipFill>
          <a:blip r:embed="rId5"/>
          <a:stretch>
            <a:fillRect/>
          </a:stretch>
        </p:blipFill>
        <p:spPr>
          <a:xfrm>
            <a:off x="8558784" y="2304288"/>
            <a:ext cx="384048" cy="384048"/>
          </a:xfrm>
          <a:prstGeom prst="rect">
            <a:avLst/>
          </a:prstGeom>
        </p:spPr>
      </p:pic>
      <p:sp>
        <p:nvSpPr>
          <p:cNvPr id="25" name="TextBox 24"/>
          <p:cNvSpPr txBox="1"/>
          <p:nvPr/>
        </p:nvSpPr>
        <p:spPr>
          <a:xfrm>
            <a:off x="9052559" y="2295144"/>
            <a:ext cx="2743200" cy="237744"/>
          </a:xfrm>
          <a:prstGeom prst="rect">
            <a:avLst/>
          </a:prstGeom>
          <a:noFill/>
        </p:spPr>
        <p:txBody>
          <a:bodyPr wrap="square" lIns="0" tIns="0" rIns="0" bIns="0" anchor="ctr">
            <a:spAutoFit/>
          </a:bodyPr>
          <a:lstStyle/>
          <a:p>
            <a:pPr algn="l">
              <a:spcBef>
                <a:spcPts val="0"/>
              </a:spcBef>
              <a:spcAft>
                <a:spcPts val="0"/>
              </a:spcAft>
            </a:pPr>
            <a:r>
              <a:rPr sz="1130" b="1">
                <a:solidFill>
                  <a:srgbClr val="168F90"/>
                </a:solidFill>
                <a:latin typeface="Inter"/>
              </a:rPr>
              <a:t>TERRITORIOS</a:t>
            </a:r>
          </a:p>
        </p:txBody>
      </p:sp>
      <p:sp>
        <p:nvSpPr>
          <p:cNvPr id="26" name="TextBox 25"/>
          <p:cNvSpPr txBox="1"/>
          <p:nvPr/>
        </p:nvSpPr>
        <p:spPr>
          <a:xfrm>
            <a:off x="8567928" y="2734056"/>
            <a:ext cx="3108960" cy="310896"/>
          </a:xfrm>
          <a:prstGeom prst="rect">
            <a:avLst/>
          </a:prstGeom>
          <a:noFill/>
        </p:spPr>
        <p:txBody>
          <a:bodyPr wrap="square" lIns="0" tIns="0" rIns="0" bIns="0" anchor="ctr">
            <a:spAutoFit/>
          </a:bodyPr>
          <a:lstStyle/>
          <a:p>
            <a:pPr algn="l">
              <a:spcBef>
                <a:spcPts val="0"/>
              </a:spcBef>
              <a:spcAft>
                <a:spcPts val="0"/>
              </a:spcAft>
            </a:pPr>
            <a:r>
              <a:rPr sz="1540" b="1">
                <a:solidFill>
                  <a:srgbClr val="0B2941"/>
                </a:solidFill>
                <a:latin typeface="Inter"/>
              </a:rPr>
              <a:t>Economías regionales</a:t>
            </a:r>
          </a:p>
        </p:txBody>
      </p:sp>
      <p:sp>
        <p:nvSpPr>
          <p:cNvPr id="27" name="TextBox 26"/>
          <p:cNvSpPr txBox="1"/>
          <p:nvPr/>
        </p:nvSpPr>
        <p:spPr>
          <a:xfrm>
            <a:off x="8567928" y="3090672"/>
            <a:ext cx="3172968" cy="338328"/>
          </a:xfrm>
          <a:prstGeom prst="rect">
            <a:avLst/>
          </a:prstGeom>
          <a:noFill/>
        </p:spPr>
        <p:txBody>
          <a:bodyPr wrap="square" lIns="0" tIns="0" rIns="0" bIns="0" anchor="ctr">
            <a:spAutoFit/>
          </a:bodyPr>
          <a:lstStyle/>
          <a:p>
            <a:pPr algn="l">
              <a:spcBef>
                <a:spcPts val="0"/>
              </a:spcBef>
              <a:spcAft>
                <a:spcPts val="0"/>
              </a:spcAft>
            </a:pPr>
            <a:r>
              <a:rPr sz="1080" b="0">
                <a:solidFill>
                  <a:srgbClr val="587080"/>
                </a:solidFill>
                <a:latin typeface="Inter"/>
              </a:rPr>
              <a:t>Actividad productiva y servicios locales</a:t>
            </a:r>
          </a:p>
        </p:txBody>
      </p:sp>
      <p:sp>
        <p:nvSpPr>
          <p:cNvPr id="28" name="Rounded Rectangle 27"/>
          <p:cNvSpPr/>
          <p:nvPr/>
        </p:nvSpPr>
        <p:spPr>
          <a:xfrm>
            <a:off x="640080" y="3685031"/>
            <a:ext cx="3621024" cy="1399032"/>
          </a:xfrm>
          <a:prstGeom prst="roundRect">
            <a:avLst>
              <a:gd name="adj" fmla="val 12000"/>
            </a:avLst>
          </a:prstGeom>
          <a:solidFill>
            <a:srgbClr val="FFFFFF"/>
          </a:solidFill>
          <a:ln w="12700">
            <a:solidFill>
              <a:srgbClr val="D9E5E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Rectangle 28"/>
          <p:cNvSpPr/>
          <p:nvPr/>
        </p:nvSpPr>
        <p:spPr>
          <a:xfrm>
            <a:off x="640080" y="3685031"/>
            <a:ext cx="68580" cy="1399032"/>
          </a:xfrm>
          <a:prstGeom prst="rect">
            <a:avLst/>
          </a:prstGeom>
          <a:solidFill>
            <a:srgbClr val="168F9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0" name="Picture 29" descr="image.png"/>
          <p:cNvPicPr>
            <a:picLocks noChangeAspect="1"/>
          </p:cNvPicPr>
          <p:nvPr/>
        </p:nvPicPr>
        <p:blipFill>
          <a:blip r:embed="rId6"/>
          <a:stretch>
            <a:fillRect/>
          </a:stretch>
        </p:blipFill>
        <p:spPr>
          <a:xfrm>
            <a:off x="859536" y="3886199"/>
            <a:ext cx="384048" cy="384048"/>
          </a:xfrm>
          <a:prstGeom prst="rect">
            <a:avLst/>
          </a:prstGeom>
        </p:spPr>
      </p:pic>
      <p:sp>
        <p:nvSpPr>
          <p:cNvPr id="31" name="TextBox 30"/>
          <p:cNvSpPr txBox="1"/>
          <p:nvPr/>
        </p:nvSpPr>
        <p:spPr>
          <a:xfrm>
            <a:off x="1353312" y="3877055"/>
            <a:ext cx="2743200" cy="237744"/>
          </a:xfrm>
          <a:prstGeom prst="rect">
            <a:avLst/>
          </a:prstGeom>
          <a:noFill/>
        </p:spPr>
        <p:txBody>
          <a:bodyPr wrap="square" lIns="0" tIns="0" rIns="0" bIns="0" anchor="ctr">
            <a:spAutoFit/>
          </a:bodyPr>
          <a:lstStyle/>
          <a:p>
            <a:pPr algn="l">
              <a:spcBef>
                <a:spcPts val="0"/>
              </a:spcBef>
              <a:spcAft>
                <a:spcPts val="0"/>
              </a:spcAft>
            </a:pPr>
            <a:r>
              <a:rPr sz="1130" b="1">
                <a:solidFill>
                  <a:srgbClr val="168F90"/>
                </a:solidFill>
                <a:latin typeface="Inter"/>
              </a:rPr>
              <a:t>CIENCIA</a:t>
            </a:r>
          </a:p>
        </p:txBody>
      </p:sp>
      <p:sp>
        <p:nvSpPr>
          <p:cNvPr id="32" name="TextBox 31"/>
          <p:cNvSpPr txBox="1"/>
          <p:nvPr/>
        </p:nvSpPr>
        <p:spPr>
          <a:xfrm>
            <a:off x="868680" y="4315967"/>
            <a:ext cx="3108960" cy="310896"/>
          </a:xfrm>
          <a:prstGeom prst="rect">
            <a:avLst/>
          </a:prstGeom>
          <a:noFill/>
        </p:spPr>
        <p:txBody>
          <a:bodyPr wrap="square" lIns="0" tIns="0" rIns="0" bIns="0" anchor="ctr">
            <a:spAutoFit/>
          </a:bodyPr>
          <a:lstStyle/>
          <a:p>
            <a:pPr algn="l">
              <a:spcBef>
                <a:spcPts val="0"/>
              </a:spcBef>
              <a:spcAft>
                <a:spcPts val="0"/>
              </a:spcAft>
            </a:pPr>
            <a:r>
              <a:rPr sz="1540" b="1">
                <a:solidFill>
                  <a:srgbClr val="0B2941"/>
                </a:solidFill>
                <a:latin typeface="Inter"/>
              </a:rPr>
              <a:t>Investigación e innovación</a:t>
            </a:r>
          </a:p>
        </p:txBody>
      </p:sp>
      <p:sp>
        <p:nvSpPr>
          <p:cNvPr id="33" name="TextBox 32"/>
          <p:cNvSpPr txBox="1"/>
          <p:nvPr/>
        </p:nvSpPr>
        <p:spPr>
          <a:xfrm>
            <a:off x="868680" y="4672583"/>
            <a:ext cx="3172968" cy="338328"/>
          </a:xfrm>
          <a:prstGeom prst="rect">
            <a:avLst/>
          </a:prstGeom>
          <a:noFill/>
        </p:spPr>
        <p:txBody>
          <a:bodyPr wrap="square" lIns="0" tIns="0" rIns="0" bIns="0" anchor="ctr">
            <a:spAutoFit/>
          </a:bodyPr>
          <a:lstStyle/>
          <a:p>
            <a:pPr algn="l">
              <a:spcBef>
                <a:spcPts val="0"/>
              </a:spcBef>
              <a:spcAft>
                <a:spcPts val="0"/>
              </a:spcAft>
            </a:pPr>
            <a:r>
              <a:rPr sz="1080" b="0">
                <a:solidFill>
                  <a:srgbClr val="587080"/>
                </a:solidFill>
                <a:latin typeface="Inter"/>
              </a:rPr>
              <a:t>Vínculo con centros tecnológicos y academia</a:t>
            </a:r>
          </a:p>
        </p:txBody>
      </p:sp>
      <p:sp>
        <p:nvSpPr>
          <p:cNvPr id="34" name="Rounded Rectangle 33"/>
          <p:cNvSpPr/>
          <p:nvPr/>
        </p:nvSpPr>
        <p:spPr>
          <a:xfrm>
            <a:off x="4489704" y="3685031"/>
            <a:ext cx="3621024" cy="1399032"/>
          </a:xfrm>
          <a:prstGeom prst="roundRect">
            <a:avLst>
              <a:gd name="adj" fmla="val 12000"/>
            </a:avLst>
          </a:prstGeom>
          <a:solidFill>
            <a:srgbClr val="FFFFFF"/>
          </a:solidFill>
          <a:ln w="12700">
            <a:solidFill>
              <a:srgbClr val="D9E5E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Rectangle 34"/>
          <p:cNvSpPr/>
          <p:nvPr/>
        </p:nvSpPr>
        <p:spPr>
          <a:xfrm>
            <a:off x="4489704" y="3685031"/>
            <a:ext cx="68580" cy="1399032"/>
          </a:xfrm>
          <a:prstGeom prst="rect">
            <a:avLst/>
          </a:prstGeom>
          <a:solidFill>
            <a:srgbClr val="F3A4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6" name="Picture 35" descr="faGraduationCap-F3A447.png"/>
          <p:cNvPicPr>
            <a:picLocks noChangeAspect="1"/>
          </p:cNvPicPr>
          <p:nvPr/>
        </p:nvPicPr>
        <p:blipFill>
          <a:blip r:embed="rId7"/>
          <a:stretch>
            <a:fillRect/>
          </a:stretch>
        </p:blipFill>
        <p:spPr>
          <a:xfrm>
            <a:off x="4709160" y="3886199"/>
            <a:ext cx="384048" cy="384048"/>
          </a:xfrm>
          <a:prstGeom prst="rect">
            <a:avLst/>
          </a:prstGeom>
        </p:spPr>
      </p:pic>
      <p:sp>
        <p:nvSpPr>
          <p:cNvPr id="37" name="TextBox 36"/>
          <p:cNvSpPr txBox="1"/>
          <p:nvPr/>
        </p:nvSpPr>
        <p:spPr>
          <a:xfrm>
            <a:off x="5202936" y="3877055"/>
            <a:ext cx="2743200" cy="237744"/>
          </a:xfrm>
          <a:prstGeom prst="rect">
            <a:avLst/>
          </a:prstGeom>
          <a:noFill/>
        </p:spPr>
        <p:txBody>
          <a:bodyPr wrap="square" lIns="0" tIns="0" rIns="0" bIns="0" anchor="ctr">
            <a:spAutoFit/>
          </a:bodyPr>
          <a:lstStyle/>
          <a:p>
            <a:pPr algn="l">
              <a:spcBef>
                <a:spcPts val="0"/>
              </a:spcBef>
              <a:spcAft>
                <a:spcPts val="0"/>
              </a:spcAft>
            </a:pPr>
            <a:r>
              <a:rPr sz="1130" b="1">
                <a:solidFill>
                  <a:srgbClr val="F3A447"/>
                </a:solidFill>
                <a:latin typeface="Inter"/>
              </a:rPr>
              <a:t>TALENTO</a:t>
            </a:r>
          </a:p>
        </p:txBody>
      </p:sp>
      <p:sp>
        <p:nvSpPr>
          <p:cNvPr id="38" name="TextBox 37"/>
          <p:cNvSpPr txBox="1"/>
          <p:nvPr/>
        </p:nvSpPr>
        <p:spPr>
          <a:xfrm>
            <a:off x="4718304" y="4315967"/>
            <a:ext cx="3108960" cy="310896"/>
          </a:xfrm>
          <a:prstGeom prst="rect">
            <a:avLst/>
          </a:prstGeom>
          <a:noFill/>
        </p:spPr>
        <p:txBody>
          <a:bodyPr wrap="square" lIns="0" tIns="0" rIns="0" bIns="0" anchor="ctr">
            <a:spAutoFit/>
          </a:bodyPr>
          <a:lstStyle/>
          <a:p>
            <a:pPr algn="l">
              <a:spcBef>
                <a:spcPts val="0"/>
              </a:spcBef>
              <a:spcAft>
                <a:spcPts val="0"/>
              </a:spcAft>
            </a:pPr>
            <a:r>
              <a:rPr sz="1540" b="1">
                <a:solidFill>
                  <a:srgbClr val="0B2941"/>
                </a:solidFill>
                <a:latin typeface="Inter"/>
              </a:rPr>
              <a:t>Capital humano avanzado</a:t>
            </a:r>
          </a:p>
        </p:txBody>
      </p:sp>
      <p:sp>
        <p:nvSpPr>
          <p:cNvPr id="39" name="TextBox 38"/>
          <p:cNvSpPr txBox="1"/>
          <p:nvPr/>
        </p:nvSpPr>
        <p:spPr>
          <a:xfrm>
            <a:off x="4718304" y="4672583"/>
            <a:ext cx="3172968" cy="338328"/>
          </a:xfrm>
          <a:prstGeom prst="rect">
            <a:avLst/>
          </a:prstGeom>
          <a:noFill/>
        </p:spPr>
        <p:txBody>
          <a:bodyPr wrap="square" lIns="0" tIns="0" rIns="0" bIns="0" anchor="ctr">
            <a:spAutoFit/>
          </a:bodyPr>
          <a:lstStyle/>
          <a:p>
            <a:pPr algn="l">
              <a:spcBef>
                <a:spcPts val="0"/>
              </a:spcBef>
              <a:spcAft>
                <a:spcPts val="0"/>
              </a:spcAft>
            </a:pPr>
            <a:r>
              <a:rPr sz="1080" b="0">
                <a:solidFill>
                  <a:srgbClr val="587080"/>
                </a:solidFill>
                <a:latin typeface="Inter"/>
              </a:rPr>
              <a:t>Formación técnica y profesional especializada</a:t>
            </a:r>
          </a:p>
        </p:txBody>
      </p:sp>
      <p:sp>
        <p:nvSpPr>
          <p:cNvPr id="40" name="Rounded Rectangle 39"/>
          <p:cNvSpPr/>
          <p:nvPr/>
        </p:nvSpPr>
        <p:spPr>
          <a:xfrm>
            <a:off x="8339327" y="3685031"/>
            <a:ext cx="3621024" cy="1399032"/>
          </a:xfrm>
          <a:prstGeom prst="roundRect">
            <a:avLst>
              <a:gd name="adj" fmla="val 12000"/>
            </a:avLst>
          </a:prstGeom>
          <a:solidFill>
            <a:srgbClr val="FFFFFF"/>
          </a:solidFill>
          <a:ln w="12700">
            <a:solidFill>
              <a:srgbClr val="D9E5E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Rectangle 40"/>
          <p:cNvSpPr/>
          <p:nvPr/>
        </p:nvSpPr>
        <p:spPr>
          <a:xfrm>
            <a:off x="8339327" y="3685031"/>
            <a:ext cx="68580" cy="1399032"/>
          </a:xfrm>
          <a:prstGeom prst="rect">
            <a:avLst/>
          </a:prstGeom>
          <a:solidFill>
            <a:srgbClr val="168F9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2" name="Picture 41" descr="faNetworkWired-168F90.png"/>
          <p:cNvPicPr>
            <a:picLocks noChangeAspect="1"/>
          </p:cNvPicPr>
          <p:nvPr/>
        </p:nvPicPr>
        <p:blipFill>
          <a:blip r:embed="rId8"/>
          <a:stretch>
            <a:fillRect/>
          </a:stretch>
        </p:blipFill>
        <p:spPr>
          <a:xfrm>
            <a:off x="8558784" y="3886199"/>
            <a:ext cx="384048" cy="384048"/>
          </a:xfrm>
          <a:prstGeom prst="rect">
            <a:avLst/>
          </a:prstGeom>
        </p:spPr>
      </p:pic>
      <p:sp>
        <p:nvSpPr>
          <p:cNvPr id="43" name="TextBox 42"/>
          <p:cNvSpPr txBox="1"/>
          <p:nvPr/>
        </p:nvSpPr>
        <p:spPr>
          <a:xfrm>
            <a:off x="9052559" y="3877055"/>
            <a:ext cx="2743200" cy="237744"/>
          </a:xfrm>
          <a:prstGeom prst="rect">
            <a:avLst/>
          </a:prstGeom>
          <a:noFill/>
        </p:spPr>
        <p:txBody>
          <a:bodyPr wrap="square" lIns="0" tIns="0" rIns="0" bIns="0" anchor="ctr">
            <a:spAutoFit/>
          </a:bodyPr>
          <a:lstStyle/>
          <a:p>
            <a:pPr algn="l">
              <a:spcBef>
                <a:spcPts val="0"/>
              </a:spcBef>
              <a:spcAft>
                <a:spcPts val="0"/>
              </a:spcAft>
            </a:pPr>
            <a:r>
              <a:rPr sz="1130" b="1">
                <a:solidFill>
                  <a:srgbClr val="168F90"/>
                </a:solidFill>
                <a:latin typeface="Inter"/>
              </a:rPr>
              <a:t>CADENA DE VALOR</a:t>
            </a:r>
          </a:p>
        </p:txBody>
      </p:sp>
      <p:sp>
        <p:nvSpPr>
          <p:cNvPr id="44" name="TextBox 43"/>
          <p:cNvSpPr txBox="1"/>
          <p:nvPr/>
        </p:nvSpPr>
        <p:spPr>
          <a:xfrm>
            <a:off x="8604504" y="4309140"/>
            <a:ext cx="3108960" cy="473976"/>
          </a:xfrm>
          <a:prstGeom prst="rect">
            <a:avLst/>
          </a:prstGeom>
          <a:noFill/>
        </p:spPr>
        <p:txBody>
          <a:bodyPr wrap="square" lIns="0" tIns="0" rIns="0" bIns="0" anchor="ctr">
            <a:spAutoFit/>
          </a:bodyPr>
          <a:lstStyle/>
          <a:p>
            <a:pPr algn="l">
              <a:spcBef>
                <a:spcPts val="0"/>
              </a:spcBef>
              <a:spcAft>
                <a:spcPts val="0"/>
              </a:spcAft>
            </a:pPr>
            <a:r>
              <a:rPr sz="1540" b="1" dirty="0" err="1">
                <a:solidFill>
                  <a:srgbClr val="0B2941"/>
                </a:solidFill>
                <a:latin typeface="Inter"/>
              </a:rPr>
              <a:t>Proveedores</a:t>
            </a:r>
            <a:r>
              <a:rPr lang="es-419" sz="1540" b="1" dirty="0">
                <a:solidFill>
                  <a:srgbClr val="0B2941"/>
                </a:solidFill>
                <a:latin typeface="Inter"/>
              </a:rPr>
              <a:t> y prestadores de servicios</a:t>
            </a:r>
            <a:endParaRPr sz="1540" b="1" dirty="0">
              <a:solidFill>
                <a:srgbClr val="0B2941"/>
              </a:solidFill>
              <a:latin typeface="Inter"/>
            </a:endParaRPr>
          </a:p>
        </p:txBody>
      </p:sp>
      <p:sp>
        <p:nvSpPr>
          <p:cNvPr id="45" name="TextBox 44"/>
          <p:cNvSpPr txBox="1"/>
          <p:nvPr/>
        </p:nvSpPr>
        <p:spPr>
          <a:xfrm>
            <a:off x="8535924" y="4756487"/>
            <a:ext cx="3172968" cy="338328"/>
          </a:xfrm>
          <a:prstGeom prst="rect">
            <a:avLst/>
          </a:prstGeom>
          <a:noFill/>
        </p:spPr>
        <p:txBody>
          <a:bodyPr wrap="square" lIns="0" tIns="0" rIns="0" bIns="0" anchor="ctr">
            <a:spAutoFit/>
          </a:bodyPr>
          <a:lstStyle/>
          <a:p>
            <a:pPr algn="l">
              <a:spcBef>
                <a:spcPts val="0"/>
              </a:spcBef>
              <a:spcAft>
                <a:spcPts val="0"/>
              </a:spcAft>
            </a:pPr>
            <a:r>
              <a:rPr sz="1080" b="0">
                <a:solidFill>
                  <a:srgbClr val="587080"/>
                </a:solidFill>
                <a:latin typeface="Inter"/>
              </a:rPr>
              <a:t>Procesamiento, distribución y comercialización</a:t>
            </a:r>
          </a:p>
        </p:txBody>
      </p:sp>
      <p:sp>
        <p:nvSpPr>
          <p:cNvPr id="46" name="Rounded Rectangle 45"/>
          <p:cNvSpPr/>
          <p:nvPr/>
        </p:nvSpPr>
        <p:spPr>
          <a:xfrm>
            <a:off x="509015" y="5458258"/>
            <a:ext cx="11286743" cy="1088846"/>
          </a:xfrm>
          <a:prstGeom prst="roundRect">
            <a:avLst>
              <a:gd name="adj" fmla="val 12000"/>
            </a:avLst>
          </a:prstGeom>
          <a:solidFill>
            <a:srgbClr val="E7F6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7" name="TextBox 46"/>
          <p:cNvSpPr txBox="1"/>
          <p:nvPr/>
        </p:nvSpPr>
        <p:spPr>
          <a:xfrm>
            <a:off x="707701" y="5829061"/>
            <a:ext cx="10829944" cy="369332"/>
          </a:xfrm>
          <a:prstGeom prst="rect">
            <a:avLst/>
          </a:prstGeom>
          <a:noFill/>
        </p:spPr>
        <p:txBody>
          <a:bodyPr wrap="square" lIns="0" tIns="0" rIns="0" bIns="0" anchor="ctr">
            <a:spAutoFit/>
          </a:bodyPr>
          <a:lstStyle/>
          <a:p>
            <a:pPr algn="ctr">
              <a:spcBef>
                <a:spcPts val="0"/>
              </a:spcBef>
              <a:spcAft>
                <a:spcPts val="0"/>
              </a:spcAft>
            </a:pPr>
            <a:r>
              <a:rPr lang="es-CL" sz="2400" b="1" dirty="0"/>
              <a:t>La acuicultura impulsa una red de empleos, servicios y capacidades</a:t>
            </a:r>
            <a:r>
              <a:rPr sz="2400" b="1" dirty="0">
                <a:solidFill>
                  <a:srgbClr val="0B2941"/>
                </a:solidFill>
                <a:latin typeface="Inter Display"/>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4"/>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6"/>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7"/>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8"/>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9"/>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30"/>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1"/>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2"/>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3"/>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34"/>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35"/>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36"/>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37"/>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38"/>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39"/>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40"/>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41"/>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42"/>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43"/>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44"/>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45"/>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46"/>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3" grpId="0"/>
      <p:bldP spid="14" grpId="0"/>
      <p:bldP spid="15" grpId="0"/>
      <p:bldP spid="16" grpId="0" animBg="1"/>
      <p:bldP spid="17" grpId="0" animBg="1"/>
      <p:bldP spid="19" grpId="0"/>
      <p:bldP spid="20" grpId="0"/>
      <p:bldP spid="21" grpId="0"/>
      <p:bldP spid="22" grpId="0" animBg="1"/>
      <p:bldP spid="23" grpId="0" animBg="1"/>
      <p:bldP spid="25" grpId="0"/>
      <p:bldP spid="26" grpId="0"/>
      <p:bldP spid="27" grpId="0"/>
      <p:bldP spid="28" grpId="0" animBg="1"/>
      <p:bldP spid="29" grpId="0" animBg="1"/>
      <p:bldP spid="31" grpId="0"/>
      <p:bldP spid="32" grpId="0"/>
      <p:bldP spid="33" grpId="0"/>
      <p:bldP spid="34" grpId="0" animBg="1"/>
      <p:bldP spid="35" grpId="0" animBg="1"/>
      <p:bldP spid="37" grpId="0"/>
      <p:bldP spid="38" grpId="0"/>
      <p:bldP spid="39" grpId="0"/>
      <p:bldP spid="40" grpId="0" animBg="1"/>
      <p:bldP spid="41" grpId="0" animBg="1"/>
      <p:bldP spid="43" grpId="0"/>
      <p:bldP spid="44" grpId="0"/>
      <p:bldP spid="45" grpId="0"/>
      <p:bldP spid="46" grpId="0" animBg="1"/>
      <p:bldP spid="4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70409" cy="6858000"/>
          </a:xfrm>
          <a:prstGeom prst="rect">
            <a:avLst/>
          </a:prstGeom>
          <a:solidFill>
            <a:srgbClr val="168F90"/>
          </a:solidFill>
          <a:ln w="12700">
            <a:solidFill>
              <a:srgbClr val="168F90">
                <a:alpha val="0"/>
              </a:srgbClr>
            </a:solidFill>
            <a:prstDash val="solid"/>
          </a:ln>
        </p:spPr>
        <p:txBody>
          <a:bodyPr/>
          <a:lstStyle/>
          <a:p>
            <a:endParaRPr/>
          </a:p>
        </p:txBody>
      </p:sp>
      <p:sp>
        <p:nvSpPr>
          <p:cNvPr id="3" name="Text 1"/>
          <p:cNvSpPr/>
          <p:nvPr/>
        </p:nvSpPr>
        <p:spPr>
          <a:xfrm>
            <a:off x="621792" y="310896"/>
            <a:ext cx="9144000" cy="182880"/>
          </a:xfrm>
          <a:prstGeom prst="rect">
            <a:avLst/>
          </a:prstGeom>
          <a:noFill/>
          <a:ln/>
        </p:spPr>
        <p:txBody>
          <a:bodyPr wrap="square" lIns="0" tIns="0" rIns="0" bIns="0" rtlCol="0" anchor="ctr">
            <a:normAutofit/>
          </a:bodyPr>
          <a:lstStyle/>
          <a:p>
            <a:pPr marL="0" indent="0" algn="l">
              <a:buNone/>
            </a:pPr>
            <a:r>
              <a:rPr lang="en-US" sz="910" b="1" kern="0" spc="120" dirty="0">
                <a:solidFill>
                  <a:srgbClr val="168F90"/>
                </a:solidFill>
                <a:latin typeface="Inter" pitchFamily="34" charset="0"/>
                <a:ea typeface="Inter" pitchFamily="34" charset="-122"/>
                <a:cs typeface="Inter" pitchFamily="34" charset="-120"/>
              </a:rPr>
              <a:t>04 · CONOCIMIENTO E INNOVACIÓN</a:t>
            </a:r>
            <a:endParaRPr lang="en-US" sz="910" dirty="0"/>
          </a:p>
        </p:txBody>
      </p:sp>
      <p:sp>
        <p:nvSpPr>
          <p:cNvPr id="4" name="Text 2"/>
          <p:cNvSpPr/>
          <p:nvPr/>
        </p:nvSpPr>
        <p:spPr>
          <a:xfrm>
            <a:off x="621792" y="640080"/>
            <a:ext cx="10972800" cy="566928"/>
          </a:xfrm>
          <a:prstGeom prst="rect">
            <a:avLst/>
          </a:prstGeom>
          <a:noFill/>
          <a:ln/>
        </p:spPr>
        <p:txBody>
          <a:bodyPr wrap="square" lIns="0" tIns="0" rIns="0" bIns="0" rtlCol="0" anchor="ctr">
            <a:normAutofit/>
          </a:bodyPr>
          <a:lstStyle/>
          <a:p>
            <a:pPr marL="0" indent="0" algn="l">
              <a:buNone/>
            </a:pPr>
            <a:r>
              <a:rPr lang="en-US" sz="2950" b="1" dirty="0">
                <a:solidFill>
                  <a:srgbClr val="0B2941"/>
                </a:solidFill>
                <a:latin typeface="Inter Display" pitchFamily="34" charset="0"/>
                <a:ea typeface="Inter Display" pitchFamily="34" charset="-122"/>
                <a:cs typeface="Inter Display" pitchFamily="34" charset="-120"/>
              </a:rPr>
              <a:t>El conocimiento impulsa la evolución</a:t>
            </a:r>
            <a:endParaRPr lang="en-US" sz="2950" dirty="0"/>
          </a:p>
        </p:txBody>
      </p:sp>
      <p:sp>
        <p:nvSpPr>
          <p:cNvPr id="5" name="Text 3"/>
          <p:cNvSpPr/>
          <p:nvPr/>
        </p:nvSpPr>
        <p:spPr>
          <a:xfrm>
            <a:off x="640080" y="1280160"/>
            <a:ext cx="10881360" cy="384048"/>
          </a:xfrm>
          <a:prstGeom prst="rect">
            <a:avLst/>
          </a:prstGeom>
          <a:noFill/>
          <a:ln/>
        </p:spPr>
        <p:txBody>
          <a:bodyPr wrap="square" lIns="0" tIns="0" rIns="0" bIns="0" rtlCol="0" anchor="ctr">
            <a:normAutofit/>
          </a:bodyPr>
          <a:lstStyle/>
          <a:p>
            <a:pPr marL="0" indent="0" algn="l">
              <a:buNone/>
            </a:pPr>
            <a:r>
              <a:rPr lang="en-US" sz="1430" dirty="0">
                <a:solidFill>
                  <a:srgbClr val="587080"/>
                </a:solidFill>
                <a:latin typeface="Inter" pitchFamily="34" charset="0"/>
                <a:ea typeface="Inter" pitchFamily="34" charset="-122"/>
                <a:cs typeface="Inter" pitchFamily="34" charset="-120"/>
              </a:rPr>
              <a:t>Tecnología, investigación y capital humano avanzado.</a:t>
            </a:r>
            <a:endParaRPr lang="en-US" sz="1430" dirty="0"/>
          </a:p>
        </p:txBody>
      </p:sp>
      <p:sp>
        <p:nvSpPr>
          <p:cNvPr id="6" name="Shape 4"/>
          <p:cNvSpPr/>
          <p:nvPr/>
        </p:nvSpPr>
        <p:spPr>
          <a:xfrm>
            <a:off x="621792" y="1769364"/>
            <a:ext cx="658368" cy="32918"/>
          </a:xfrm>
          <a:prstGeom prst="rect">
            <a:avLst/>
          </a:prstGeom>
          <a:solidFill>
            <a:srgbClr val="E54555"/>
          </a:solidFill>
          <a:ln w="12700">
            <a:solidFill>
              <a:srgbClr val="E54555">
                <a:alpha val="0"/>
              </a:srgbClr>
            </a:solidFill>
            <a:prstDash val="solid"/>
          </a:ln>
        </p:spPr>
        <p:txBody>
          <a:bodyPr/>
          <a:lstStyle/>
          <a:p>
            <a:endParaRPr/>
          </a:p>
        </p:txBody>
      </p:sp>
      <p:sp>
        <p:nvSpPr>
          <p:cNvPr id="7" name="Shape 5"/>
          <p:cNvSpPr/>
          <p:nvPr/>
        </p:nvSpPr>
        <p:spPr>
          <a:xfrm>
            <a:off x="594360" y="6469380"/>
            <a:ext cx="11018520" cy="0"/>
          </a:xfrm>
          <a:prstGeom prst="line">
            <a:avLst/>
          </a:prstGeom>
          <a:noFill/>
          <a:ln w="6985">
            <a:solidFill>
              <a:srgbClr val="D8E4E9"/>
            </a:solidFill>
            <a:prstDash val="solid"/>
          </a:ln>
        </p:spPr>
        <p:txBody>
          <a:bodyPr/>
          <a:lstStyle/>
          <a:p>
            <a:endParaRPr/>
          </a:p>
        </p:txBody>
      </p:sp>
      <p:sp>
        <p:nvSpPr>
          <p:cNvPr id="9" name="Text 7"/>
          <p:cNvSpPr/>
          <p:nvPr/>
        </p:nvSpPr>
        <p:spPr>
          <a:xfrm>
            <a:off x="11155680" y="6492240"/>
            <a:ext cx="438912" cy="210312"/>
          </a:xfrm>
          <a:prstGeom prst="rect">
            <a:avLst/>
          </a:prstGeom>
          <a:noFill/>
          <a:ln/>
        </p:spPr>
        <p:txBody>
          <a:bodyPr wrap="square" lIns="0" tIns="0" rIns="0" bIns="0" rtlCol="0" anchor="ctr">
            <a:normAutofit/>
          </a:bodyPr>
          <a:lstStyle/>
          <a:p>
            <a:pPr marL="0" indent="0" algn="r">
              <a:buNone/>
            </a:pPr>
            <a:r>
              <a:rPr lang="en-US" sz="920" b="1" dirty="0">
                <a:solidFill>
                  <a:srgbClr val="869BA5"/>
                </a:solidFill>
                <a:latin typeface="Inter" pitchFamily="34" charset="0"/>
                <a:ea typeface="Inter" pitchFamily="34" charset="-122"/>
                <a:cs typeface="Inter" pitchFamily="34" charset="-120"/>
              </a:rPr>
              <a:t>06</a:t>
            </a:r>
            <a:endParaRPr lang="en-US" sz="920" dirty="0"/>
          </a:p>
        </p:txBody>
      </p:sp>
      <p:sp>
        <p:nvSpPr>
          <p:cNvPr id="10" name="Shape 8"/>
          <p:cNvSpPr/>
          <p:nvPr/>
        </p:nvSpPr>
        <p:spPr>
          <a:xfrm>
            <a:off x="667512" y="2011680"/>
            <a:ext cx="2569464" cy="932688"/>
          </a:xfrm>
          <a:prstGeom prst="roundRect">
            <a:avLst>
              <a:gd name="adj" fmla="val 11765"/>
            </a:avLst>
          </a:prstGeom>
          <a:solidFill>
            <a:srgbClr val="FFFFFF"/>
          </a:solidFill>
          <a:ln w="8890">
            <a:solidFill>
              <a:srgbClr val="DDE8ED"/>
            </a:solidFill>
            <a:prstDash val="solid"/>
          </a:ln>
        </p:spPr>
        <p:txBody>
          <a:bodyPr/>
          <a:lstStyle/>
          <a:p>
            <a:endParaRPr/>
          </a:p>
        </p:txBody>
      </p:sp>
      <p:pic>
        <p:nvPicPr>
          <p:cNvPr id="11" name="Image 0" descr="/mnt/data/aquaforum_build/faDna-168F90.png"/>
          <p:cNvPicPr>
            <a:picLocks noChangeAspect="1"/>
          </p:cNvPicPr>
          <p:nvPr/>
        </p:nvPicPr>
        <p:blipFill>
          <a:blip r:embed="rId3"/>
          <a:stretch>
            <a:fillRect/>
          </a:stretch>
        </p:blipFill>
        <p:spPr>
          <a:xfrm>
            <a:off x="850392" y="2221992"/>
            <a:ext cx="393192" cy="393192"/>
          </a:xfrm>
          <a:prstGeom prst="rect">
            <a:avLst/>
          </a:prstGeom>
        </p:spPr>
      </p:pic>
      <p:sp>
        <p:nvSpPr>
          <p:cNvPr id="12" name="Text 9"/>
          <p:cNvSpPr/>
          <p:nvPr/>
        </p:nvSpPr>
        <p:spPr>
          <a:xfrm>
            <a:off x="1371600" y="2157984"/>
            <a:ext cx="1673352" cy="438912"/>
          </a:xfrm>
          <a:prstGeom prst="rect">
            <a:avLst/>
          </a:prstGeom>
          <a:noFill/>
          <a:ln/>
        </p:spPr>
        <p:txBody>
          <a:bodyPr wrap="square" lIns="0" tIns="0" rIns="0" bIns="0" rtlCol="0" anchor="ctr">
            <a:normAutofit/>
          </a:bodyPr>
          <a:lstStyle/>
          <a:p>
            <a:pPr marL="0" indent="0" algn="l">
              <a:buNone/>
            </a:pPr>
            <a:r>
              <a:rPr lang="en-US" sz="1500" b="1" dirty="0">
                <a:solidFill>
                  <a:srgbClr val="17344A"/>
                </a:solidFill>
                <a:latin typeface="Inter" pitchFamily="34" charset="0"/>
                <a:ea typeface="Inter" pitchFamily="34" charset="-122"/>
                <a:cs typeface="Inter" pitchFamily="34" charset="-120"/>
              </a:rPr>
              <a:t>Genética</a:t>
            </a:r>
            <a:endParaRPr lang="en-US" sz="1500" dirty="0"/>
          </a:p>
        </p:txBody>
      </p:sp>
      <p:sp>
        <p:nvSpPr>
          <p:cNvPr id="13" name="Shape 10"/>
          <p:cNvSpPr/>
          <p:nvPr/>
        </p:nvSpPr>
        <p:spPr>
          <a:xfrm>
            <a:off x="3447288" y="2011680"/>
            <a:ext cx="2569464" cy="932688"/>
          </a:xfrm>
          <a:prstGeom prst="roundRect">
            <a:avLst>
              <a:gd name="adj" fmla="val 11765"/>
            </a:avLst>
          </a:prstGeom>
          <a:solidFill>
            <a:srgbClr val="FFFFFF"/>
          </a:solidFill>
          <a:ln w="8890">
            <a:solidFill>
              <a:srgbClr val="DDE8ED"/>
            </a:solidFill>
            <a:prstDash val="solid"/>
          </a:ln>
        </p:spPr>
        <p:txBody>
          <a:bodyPr/>
          <a:lstStyle/>
          <a:p>
            <a:endParaRPr/>
          </a:p>
        </p:txBody>
      </p:sp>
      <p:pic>
        <p:nvPicPr>
          <p:cNvPr id="14" name="Image 1" descr="/mnt/data/aquaforum_build/faMicroscope-168F90.png"/>
          <p:cNvPicPr>
            <a:picLocks noChangeAspect="1"/>
          </p:cNvPicPr>
          <p:nvPr/>
        </p:nvPicPr>
        <p:blipFill>
          <a:blip r:embed="rId4"/>
          <a:stretch>
            <a:fillRect/>
          </a:stretch>
        </p:blipFill>
        <p:spPr>
          <a:xfrm>
            <a:off x="3630168" y="2221992"/>
            <a:ext cx="393192" cy="393192"/>
          </a:xfrm>
          <a:prstGeom prst="rect">
            <a:avLst/>
          </a:prstGeom>
        </p:spPr>
      </p:pic>
      <p:sp>
        <p:nvSpPr>
          <p:cNvPr id="15" name="Text 11"/>
          <p:cNvSpPr/>
          <p:nvPr/>
        </p:nvSpPr>
        <p:spPr>
          <a:xfrm>
            <a:off x="4151376" y="2157984"/>
            <a:ext cx="1673352" cy="438912"/>
          </a:xfrm>
          <a:prstGeom prst="rect">
            <a:avLst/>
          </a:prstGeom>
          <a:noFill/>
          <a:ln/>
        </p:spPr>
        <p:txBody>
          <a:bodyPr wrap="square" lIns="0" tIns="0" rIns="0" bIns="0" rtlCol="0" anchor="ctr">
            <a:normAutofit/>
          </a:bodyPr>
          <a:lstStyle/>
          <a:p>
            <a:pPr marL="0" indent="0" algn="l">
              <a:buNone/>
            </a:pPr>
            <a:r>
              <a:rPr lang="en-US" sz="1500" b="1" dirty="0">
                <a:solidFill>
                  <a:srgbClr val="17344A"/>
                </a:solidFill>
                <a:latin typeface="Inter" pitchFamily="34" charset="0"/>
                <a:ea typeface="Inter" pitchFamily="34" charset="-122"/>
                <a:cs typeface="Inter" pitchFamily="34" charset="-120"/>
              </a:rPr>
              <a:t>Sanidad y ciencia</a:t>
            </a:r>
            <a:endParaRPr lang="en-US" sz="1500" dirty="0"/>
          </a:p>
        </p:txBody>
      </p:sp>
      <p:sp>
        <p:nvSpPr>
          <p:cNvPr id="16" name="Shape 12"/>
          <p:cNvSpPr/>
          <p:nvPr/>
        </p:nvSpPr>
        <p:spPr>
          <a:xfrm>
            <a:off x="6227064" y="2011680"/>
            <a:ext cx="2569464" cy="932688"/>
          </a:xfrm>
          <a:prstGeom prst="roundRect">
            <a:avLst>
              <a:gd name="adj" fmla="val 11765"/>
            </a:avLst>
          </a:prstGeom>
          <a:solidFill>
            <a:srgbClr val="FFFFFF"/>
          </a:solidFill>
          <a:ln w="8890">
            <a:solidFill>
              <a:srgbClr val="DDE8ED"/>
            </a:solidFill>
            <a:prstDash val="solid"/>
          </a:ln>
        </p:spPr>
        <p:txBody>
          <a:bodyPr/>
          <a:lstStyle/>
          <a:p>
            <a:endParaRPr/>
          </a:p>
        </p:txBody>
      </p:sp>
      <p:pic>
        <p:nvPicPr>
          <p:cNvPr id="17" name="Image 2" descr="/mnt/data/aquaforum_build/faBrain-138EC0.png"/>
          <p:cNvPicPr>
            <a:picLocks noChangeAspect="1"/>
          </p:cNvPicPr>
          <p:nvPr/>
        </p:nvPicPr>
        <p:blipFill>
          <a:blip r:embed="rId5"/>
          <a:stretch>
            <a:fillRect/>
          </a:stretch>
        </p:blipFill>
        <p:spPr>
          <a:xfrm>
            <a:off x="6409944" y="2221992"/>
            <a:ext cx="393192" cy="393192"/>
          </a:xfrm>
          <a:prstGeom prst="rect">
            <a:avLst/>
          </a:prstGeom>
        </p:spPr>
      </p:pic>
      <p:sp>
        <p:nvSpPr>
          <p:cNvPr id="18" name="Text 13"/>
          <p:cNvSpPr/>
          <p:nvPr/>
        </p:nvSpPr>
        <p:spPr>
          <a:xfrm>
            <a:off x="6931152" y="2157984"/>
            <a:ext cx="1673352" cy="438912"/>
          </a:xfrm>
          <a:prstGeom prst="rect">
            <a:avLst/>
          </a:prstGeom>
          <a:noFill/>
          <a:ln/>
        </p:spPr>
        <p:txBody>
          <a:bodyPr wrap="square" lIns="0" tIns="0" rIns="0" bIns="0" rtlCol="0" anchor="ctr">
            <a:normAutofit/>
          </a:bodyPr>
          <a:lstStyle/>
          <a:p>
            <a:pPr marL="0" indent="0" algn="l">
              <a:buNone/>
            </a:pPr>
            <a:r>
              <a:rPr lang="en-US" sz="1500" b="1" dirty="0">
                <a:solidFill>
                  <a:srgbClr val="17344A"/>
                </a:solidFill>
                <a:latin typeface="Inter" pitchFamily="34" charset="0"/>
                <a:ea typeface="Inter" pitchFamily="34" charset="-122"/>
                <a:cs typeface="Inter" pitchFamily="34" charset="-120"/>
              </a:rPr>
              <a:t>IA y monitoreo</a:t>
            </a:r>
            <a:endParaRPr lang="en-US" sz="1500" dirty="0"/>
          </a:p>
        </p:txBody>
      </p:sp>
      <p:sp>
        <p:nvSpPr>
          <p:cNvPr id="19" name="Shape 14"/>
          <p:cNvSpPr/>
          <p:nvPr/>
        </p:nvSpPr>
        <p:spPr>
          <a:xfrm>
            <a:off x="9006840" y="2011680"/>
            <a:ext cx="2569464" cy="932688"/>
          </a:xfrm>
          <a:prstGeom prst="roundRect">
            <a:avLst>
              <a:gd name="adj" fmla="val 11765"/>
            </a:avLst>
          </a:prstGeom>
          <a:solidFill>
            <a:srgbClr val="FFFFFF"/>
          </a:solidFill>
          <a:ln w="8890">
            <a:solidFill>
              <a:srgbClr val="DDE8ED"/>
            </a:solidFill>
            <a:prstDash val="solid"/>
          </a:ln>
        </p:spPr>
        <p:txBody>
          <a:bodyPr/>
          <a:lstStyle/>
          <a:p>
            <a:endParaRPr/>
          </a:p>
        </p:txBody>
      </p:sp>
      <p:pic>
        <p:nvPicPr>
          <p:cNvPr id="20" name="Image 3" descr="/mnt/data/aquaforum_build/faWater-168F90.png"/>
          <p:cNvPicPr>
            <a:picLocks noChangeAspect="1"/>
          </p:cNvPicPr>
          <p:nvPr/>
        </p:nvPicPr>
        <p:blipFill>
          <a:blip r:embed="rId6"/>
          <a:stretch>
            <a:fillRect/>
          </a:stretch>
        </p:blipFill>
        <p:spPr>
          <a:xfrm>
            <a:off x="9189720" y="2221992"/>
            <a:ext cx="393192" cy="393192"/>
          </a:xfrm>
          <a:prstGeom prst="rect">
            <a:avLst/>
          </a:prstGeom>
        </p:spPr>
      </p:pic>
      <p:sp>
        <p:nvSpPr>
          <p:cNvPr id="21" name="Text 15"/>
          <p:cNvSpPr/>
          <p:nvPr/>
        </p:nvSpPr>
        <p:spPr>
          <a:xfrm>
            <a:off x="9710928" y="2157984"/>
            <a:ext cx="1673352" cy="438912"/>
          </a:xfrm>
          <a:prstGeom prst="rect">
            <a:avLst/>
          </a:prstGeom>
          <a:noFill/>
          <a:ln/>
        </p:spPr>
        <p:txBody>
          <a:bodyPr wrap="square" lIns="0" tIns="0" rIns="0" bIns="0" rtlCol="0" anchor="ctr">
            <a:normAutofit/>
          </a:bodyPr>
          <a:lstStyle/>
          <a:p>
            <a:pPr marL="0" indent="0" algn="l">
              <a:buNone/>
            </a:pPr>
            <a:r>
              <a:rPr lang="en-US" sz="1500" b="1" dirty="0">
                <a:solidFill>
                  <a:srgbClr val="17344A"/>
                </a:solidFill>
                <a:latin typeface="Inter" pitchFamily="34" charset="0"/>
                <a:ea typeface="Inter" pitchFamily="34" charset="-122"/>
                <a:cs typeface="Inter" pitchFamily="34" charset="-120"/>
              </a:rPr>
              <a:t>Recirculación</a:t>
            </a:r>
            <a:endParaRPr lang="en-US" sz="1500" dirty="0"/>
          </a:p>
        </p:txBody>
      </p:sp>
      <p:sp>
        <p:nvSpPr>
          <p:cNvPr id="22" name="TextBox 21"/>
          <p:cNvSpPr txBox="1"/>
          <p:nvPr/>
        </p:nvSpPr>
        <p:spPr>
          <a:xfrm>
            <a:off x="694944" y="3163824"/>
            <a:ext cx="10241280" cy="301752"/>
          </a:xfrm>
          <a:prstGeom prst="rect">
            <a:avLst/>
          </a:prstGeom>
          <a:noFill/>
        </p:spPr>
        <p:txBody>
          <a:bodyPr wrap="square" lIns="18288" tIns="22860" rIns="18288" bIns="0" anchor="ctr">
            <a:spAutoFit/>
          </a:bodyPr>
          <a:lstStyle/>
          <a:p>
            <a:pPr algn="l">
              <a:spcAft>
                <a:spcPts val="0"/>
              </a:spcAft>
            </a:pPr>
            <a:r>
              <a:rPr sz="1230" b="1">
                <a:solidFill>
                  <a:srgbClr val="587080"/>
                </a:solidFill>
                <a:latin typeface="Inter"/>
              </a:rPr>
              <a:t>DEL CONOCIMIENTO A LA APLICACIÓN</a:t>
            </a:r>
          </a:p>
        </p:txBody>
      </p:sp>
      <p:sp>
        <p:nvSpPr>
          <p:cNvPr id="23" name="Rounded Rectangle 22"/>
          <p:cNvSpPr/>
          <p:nvPr/>
        </p:nvSpPr>
        <p:spPr>
          <a:xfrm>
            <a:off x="694944" y="3630168"/>
            <a:ext cx="3410712" cy="1627632"/>
          </a:xfrm>
          <a:prstGeom prst="roundRect">
            <a:avLst>
              <a:gd name="adj" fmla="val 9000"/>
            </a:avLst>
          </a:prstGeom>
          <a:solidFill>
            <a:srgbClr val="F6FBFB"/>
          </a:solidFill>
          <a:ln w="10160">
            <a:solidFill>
              <a:srgbClr val="D4E5E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Rectangle 23"/>
          <p:cNvSpPr/>
          <p:nvPr/>
        </p:nvSpPr>
        <p:spPr>
          <a:xfrm>
            <a:off x="694944" y="3630168"/>
            <a:ext cx="3410712" cy="59436"/>
          </a:xfrm>
          <a:prstGeom prst="rect">
            <a:avLst/>
          </a:prstGeom>
          <a:solidFill>
            <a:srgbClr val="168F90"/>
          </a:solidFill>
          <a:ln w="10160">
            <a:solidFill>
              <a:srgbClr val="168F9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896112" y="3822191"/>
            <a:ext cx="2990088" cy="265176"/>
          </a:xfrm>
          <a:prstGeom prst="rect">
            <a:avLst/>
          </a:prstGeom>
          <a:noFill/>
        </p:spPr>
        <p:txBody>
          <a:bodyPr wrap="square" lIns="18288" tIns="22860" rIns="18288" bIns="0" anchor="ctr">
            <a:spAutoFit/>
          </a:bodyPr>
          <a:lstStyle/>
          <a:p>
            <a:pPr algn="l">
              <a:spcAft>
                <a:spcPts val="0"/>
              </a:spcAft>
            </a:pPr>
            <a:r>
              <a:rPr sz="1100" b="1">
                <a:solidFill>
                  <a:srgbClr val="168F90"/>
                </a:solidFill>
                <a:latin typeface="Inter"/>
              </a:rPr>
              <a:t>01  /  INVESTIGAR</a:t>
            </a:r>
          </a:p>
        </p:txBody>
      </p:sp>
      <p:sp>
        <p:nvSpPr>
          <p:cNvPr id="26" name="TextBox 25"/>
          <p:cNvSpPr txBox="1"/>
          <p:nvPr/>
        </p:nvSpPr>
        <p:spPr>
          <a:xfrm>
            <a:off x="896112" y="4178808"/>
            <a:ext cx="2999232" cy="384048"/>
          </a:xfrm>
          <a:prstGeom prst="rect">
            <a:avLst/>
          </a:prstGeom>
          <a:noFill/>
        </p:spPr>
        <p:txBody>
          <a:bodyPr wrap="square" lIns="18288" tIns="22860" rIns="18288" bIns="0" anchor="ctr">
            <a:spAutoFit/>
          </a:bodyPr>
          <a:lstStyle/>
          <a:p>
            <a:pPr algn="l">
              <a:spcAft>
                <a:spcPts val="0"/>
              </a:spcAft>
            </a:pPr>
            <a:r>
              <a:rPr sz="1900" b="1">
                <a:solidFill>
                  <a:srgbClr val="0B2941"/>
                </a:solidFill>
                <a:latin typeface="Inter"/>
              </a:rPr>
              <a:t>Generar evidencia</a:t>
            </a:r>
          </a:p>
        </p:txBody>
      </p:sp>
      <p:sp>
        <p:nvSpPr>
          <p:cNvPr id="27" name="TextBox 26"/>
          <p:cNvSpPr txBox="1"/>
          <p:nvPr/>
        </p:nvSpPr>
        <p:spPr>
          <a:xfrm>
            <a:off x="896112" y="4681728"/>
            <a:ext cx="2999232" cy="384048"/>
          </a:xfrm>
          <a:prstGeom prst="rect">
            <a:avLst/>
          </a:prstGeom>
          <a:noFill/>
        </p:spPr>
        <p:txBody>
          <a:bodyPr wrap="square" lIns="18288" tIns="22860" rIns="18288" bIns="0" anchor="ctr">
            <a:spAutoFit/>
          </a:bodyPr>
          <a:lstStyle/>
          <a:p>
            <a:pPr algn="l">
              <a:spcAft>
                <a:spcPts val="0"/>
              </a:spcAft>
            </a:pPr>
            <a:r>
              <a:rPr sz="1100" b="0">
                <a:solidFill>
                  <a:srgbClr val="587080"/>
                </a:solidFill>
                <a:latin typeface="Inter"/>
              </a:rPr>
              <a:t>Comprender los riesgos y las oportunidades.</a:t>
            </a:r>
          </a:p>
        </p:txBody>
      </p:sp>
      <p:sp>
        <p:nvSpPr>
          <p:cNvPr id="28" name="TextBox 27"/>
          <p:cNvSpPr txBox="1"/>
          <p:nvPr/>
        </p:nvSpPr>
        <p:spPr>
          <a:xfrm>
            <a:off x="4151376" y="4187952"/>
            <a:ext cx="237744" cy="484632"/>
          </a:xfrm>
          <a:prstGeom prst="rect">
            <a:avLst/>
          </a:prstGeom>
          <a:noFill/>
        </p:spPr>
        <p:txBody>
          <a:bodyPr wrap="square" lIns="18288" tIns="22860" rIns="18288" bIns="0" anchor="ctr">
            <a:spAutoFit/>
          </a:bodyPr>
          <a:lstStyle/>
          <a:p>
            <a:pPr algn="ctr">
              <a:spcAft>
                <a:spcPts val="0"/>
              </a:spcAft>
            </a:pPr>
            <a:r>
              <a:rPr sz="3000" b="1">
                <a:solidFill>
                  <a:srgbClr val="F3A447"/>
                </a:solidFill>
                <a:latin typeface="Inter"/>
              </a:rPr>
              <a:t>›</a:t>
            </a:r>
          </a:p>
        </p:txBody>
      </p:sp>
      <p:sp>
        <p:nvSpPr>
          <p:cNvPr id="29" name="Rounded Rectangle 28"/>
          <p:cNvSpPr/>
          <p:nvPr/>
        </p:nvSpPr>
        <p:spPr>
          <a:xfrm>
            <a:off x="4398264" y="3630168"/>
            <a:ext cx="3410712" cy="1627632"/>
          </a:xfrm>
          <a:prstGeom prst="roundRect">
            <a:avLst>
              <a:gd name="adj" fmla="val 9000"/>
            </a:avLst>
          </a:prstGeom>
          <a:solidFill>
            <a:srgbClr val="F4FAFE"/>
          </a:solidFill>
          <a:ln w="10160">
            <a:solidFill>
              <a:srgbClr val="D4E5E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Rectangle 29"/>
          <p:cNvSpPr/>
          <p:nvPr/>
        </p:nvSpPr>
        <p:spPr>
          <a:xfrm>
            <a:off x="4398264" y="3630168"/>
            <a:ext cx="3410712" cy="59436"/>
          </a:xfrm>
          <a:prstGeom prst="rect">
            <a:avLst/>
          </a:prstGeom>
          <a:solidFill>
            <a:srgbClr val="138EC0"/>
          </a:solidFill>
          <a:ln w="10160">
            <a:solidFill>
              <a:srgbClr val="138EC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TextBox 30"/>
          <p:cNvSpPr txBox="1"/>
          <p:nvPr/>
        </p:nvSpPr>
        <p:spPr>
          <a:xfrm>
            <a:off x="4599431" y="3822191"/>
            <a:ext cx="2990088" cy="265176"/>
          </a:xfrm>
          <a:prstGeom prst="rect">
            <a:avLst/>
          </a:prstGeom>
          <a:noFill/>
        </p:spPr>
        <p:txBody>
          <a:bodyPr wrap="square" lIns="18288" tIns="22860" rIns="18288" bIns="0" anchor="ctr">
            <a:spAutoFit/>
          </a:bodyPr>
          <a:lstStyle/>
          <a:p>
            <a:pPr algn="l">
              <a:spcAft>
                <a:spcPts val="0"/>
              </a:spcAft>
            </a:pPr>
            <a:r>
              <a:rPr sz="1100" b="1">
                <a:solidFill>
                  <a:srgbClr val="138EC0"/>
                </a:solidFill>
                <a:latin typeface="Inter"/>
              </a:rPr>
              <a:t>02  /  DESARROLLAR</a:t>
            </a:r>
          </a:p>
        </p:txBody>
      </p:sp>
      <p:sp>
        <p:nvSpPr>
          <p:cNvPr id="32" name="TextBox 31"/>
          <p:cNvSpPr txBox="1"/>
          <p:nvPr/>
        </p:nvSpPr>
        <p:spPr>
          <a:xfrm>
            <a:off x="4599431" y="4178808"/>
            <a:ext cx="2999232" cy="384048"/>
          </a:xfrm>
          <a:prstGeom prst="rect">
            <a:avLst/>
          </a:prstGeom>
          <a:noFill/>
        </p:spPr>
        <p:txBody>
          <a:bodyPr wrap="square" lIns="18288" tIns="22860" rIns="18288" bIns="0" anchor="ctr">
            <a:spAutoFit/>
          </a:bodyPr>
          <a:lstStyle/>
          <a:p>
            <a:pPr algn="l">
              <a:spcAft>
                <a:spcPts val="0"/>
              </a:spcAft>
            </a:pPr>
            <a:r>
              <a:rPr sz="1900" b="1">
                <a:solidFill>
                  <a:srgbClr val="0B2941"/>
                </a:solidFill>
                <a:latin typeface="Inter"/>
              </a:rPr>
              <a:t>Proponer soluciones</a:t>
            </a:r>
          </a:p>
        </p:txBody>
      </p:sp>
      <p:sp>
        <p:nvSpPr>
          <p:cNvPr id="33" name="TextBox 32"/>
          <p:cNvSpPr txBox="1"/>
          <p:nvPr/>
        </p:nvSpPr>
        <p:spPr>
          <a:xfrm>
            <a:off x="4599431" y="4681728"/>
            <a:ext cx="2999232" cy="384048"/>
          </a:xfrm>
          <a:prstGeom prst="rect">
            <a:avLst/>
          </a:prstGeom>
          <a:noFill/>
        </p:spPr>
        <p:txBody>
          <a:bodyPr wrap="square" lIns="18288" tIns="22860" rIns="18288" bIns="0" anchor="ctr">
            <a:spAutoFit/>
          </a:bodyPr>
          <a:lstStyle/>
          <a:p>
            <a:pPr algn="l">
              <a:spcAft>
                <a:spcPts val="0"/>
              </a:spcAft>
            </a:pPr>
            <a:r>
              <a:rPr sz="1100" b="0">
                <a:solidFill>
                  <a:srgbClr val="587080"/>
                </a:solidFill>
                <a:latin typeface="Inter"/>
              </a:rPr>
              <a:t>Transformar la ciencia en tecnologías útiles.</a:t>
            </a:r>
          </a:p>
        </p:txBody>
      </p:sp>
      <p:sp>
        <p:nvSpPr>
          <p:cNvPr id="34" name="TextBox 33"/>
          <p:cNvSpPr txBox="1"/>
          <p:nvPr/>
        </p:nvSpPr>
        <p:spPr>
          <a:xfrm>
            <a:off x="7854696" y="4187952"/>
            <a:ext cx="237744" cy="484632"/>
          </a:xfrm>
          <a:prstGeom prst="rect">
            <a:avLst/>
          </a:prstGeom>
          <a:noFill/>
        </p:spPr>
        <p:txBody>
          <a:bodyPr wrap="square" lIns="18288" tIns="22860" rIns="18288" bIns="0" anchor="ctr">
            <a:spAutoFit/>
          </a:bodyPr>
          <a:lstStyle/>
          <a:p>
            <a:pPr algn="ctr">
              <a:spcAft>
                <a:spcPts val="0"/>
              </a:spcAft>
            </a:pPr>
            <a:r>
              <a:rPr sz="3000" b="1">
                <a:solidFill>
                  <a:srgbClr val="F3A447"/>
                </a:solidFill>
                <a:latin typeface="Inter"/>
              </a:rPr>
              <a:t>›</a:t>
            </a:r>
          </a:p>
        </p:txBody>
      </p:sp>
      <p:sp>
        <p:nvSpPr>
          <p:cNvPr id="35" name="Rounded Rectangle 34"/>
          <p:cNvSpPr/>
          <p:nvPr/>
        </p:nvSpPr>
        <p:spPr>
          <a:xfrm>
            <a:off x="8101583" y="3630168"/>
            <a:ext cx="3410712" cy="1627632"/>
          </a:xfrm>
          <a:prstGeom prst="roundRect">
            <a:avLst>
              <a:gd name="adj" fmla="val 9000"/>
            </a:avLst>
          </a:prstGeom>
          <a:solidFill>
            <a:srgbClr val="FFF8F0"/>
          </a:solidFill>
          <a:ln w="10160">
            <a:solidFill>
              <a:srgbClr val="D4E5E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Rectangle 35"/>
          <p:cNvSpPr/>
          <p:nvPr/>
        </p:nvSpPr>
        <p:spPr>
          <a:xfrm>
            <a:off x="8101583" y="3630168"/>
            <a:ext cx="3410712" cy="59436"/>
          </a:xfrm>
          <a:prstGeom prst="rect">
            <a:avLst/>
          </a:prstGeom>
          <a:solidFill>
            <a:srgbClr val="F3A447"/>
          </a:solidFill>
          <a:ln w="10160">
            <a:solidFill>
              <a:srgbClr val="F3A44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TextBox 36"/>
          <p:cNvSpPr txBox="1"/>
          <p:nvPr/>
        </p:nvSpPr>
        <p:spPr>
          <a:xfrm>
            <a:off x="8302752" y="3822191"/>
            <a:ext cx="2990088" cy="265176"/>
          </a:xfrm>
          <a:prstGeom prst="rect">
            <a:avLst/>
          </a:prstGeom>
          <a:noFill/>
        </p:spPr>
        <p:txBody>
          <a:bodyPr wrap="square" lIns="18288" tIns="22860" rIns="18288" bIns="0" anchor="ctr">
            <a:spAutoFit/>
          </a:bodyPr>
          <a:lstStyle/>
          <a:p>
            <a:pPr algn="l">
              <a:spcAft>
                <a:spcPts val="0"/>
              </a:spcAft>
            </a:pPr>
            <a:r>
              <a:rPr sz="1100" b="1">
                <a:solidFill>
                  <a:srgbClr val="F3A447"/>
                </a:solidFill>
                <a:latin typeface="Inter"/>
              </a:rPr>
              <a:t>03  /  IMPLEMENTAR</a:t>
            </a:r>
          </a:p>
        </p:txBody>
      </p:sp>
      <p:sp>
        <p:nvSpPr>
          <p:cNvPr id="38" name="TextBox 37"/>
          <p:cNvSpPr txBox="1"/>
          <p:nvPr/>
        </p:nvSpPr>
        <p:spPr>
          <a:xfrm>
            <a:off x="8302752" y="4178808"/>
            <a:ext cx="2999232" cy="384048"/>
          </a:xfrm>
          <a:prstGeom prst="rect">
            <a:avLst/>
          </a:prstGeom>
          <a:noFill/>
        </p:spPr>
        <p:txBody>
          <a:bodyPr wrap="square" lIns="18288" tIns="22860" rIns="18288" bIns="0" anchor="ctr">
            <a:spAutoFit/>
          </a:bodyPr>
          <a:lstStyle/>
          <a:p>
            <a:pPr algn="l">
              <a:spcAft>
                <a:spcPts val="0"/>
              </a:spcAft>
            </a:pPr>
            <a:r>
              <a:rPr sz="1900" b="1">
                <a:solidFill>
                  <a:srgbClr val="0B2941"/>
                </a:solidFill>
                <a:latin typeface="Inter"/>
              </a:rPr>
              <a:t>Aplicar con resguardos</a:t>
            </a:r>
          </a:p>
        </p:txBody>
      </p:sp>
      <p:sp>
        <p:nvSpPr>
          <p:cNvPr id="39" name="TextBox 38"/>
          <p:cNvSpPr txBox="1"/>
          <p:nvPr/>
        </p:nvSpPr>
        <p:spPr>
          <a:xfrm>
            <a:off x="8302752" y="4681728"/>
            <a:ext cx="2999232" cy="384048"/>
          </a:xfrm>
          <a:prstGeom prst="rect">
            <a:avLst/>
          </a:prstGeom>
          <a:noFill/>
        </p:spPr>
        <p:txBody>
          <a:bodyPr wrap="square" lIns="18288" tIns="22860" rIns="18288" bIns="0" anchor="ctr">
            <a:spAutoFit/>
          </a:bodyPr>
          <a:lstStyle/>
          <a:p>
            <a:pPr algn="l">
              <a:spcAft>
                <a:spcPts val="0"/>
              </a:spcAft>
            </a:pPr>
            <a:r>
              <a:rPr sz="1100" b="0">
                <a:solidFill>
                  <a:srgbClr val="587080"/>
                </a:solidFill>
                <a:latin typeface="Inter"/>
              </a:rPr>
              <a:t>Coordinar evaluación, normas y decisiones.</a:t>
            </a:r>
          </a:p>
        </p:txBody>
      </p:sp>
      <p:sp>
        <p:nvSpPr>
          <p:cNvPr id="40" name="TextBox 39"/>
          <p:cNvSpPr txBox="1"/>
          <p:nvPr/>
        </p:nvSpPr>
        <p:spPr>
          <a:xfrm>
            <a:off x="713232" y="5394960"/>
            <a:ext cx="10881360" cy="310896"/>
          </a:xfrm>
          <a:prstGeom prst="rect">
            <a:avLst/>
          </a:prstGeom>
          <a:noFill/>
        </p:spPr>
        <p:txBody>
          <a:bodyPr wrap="square" lIns="18288" tIns="22860" rIns="18288" bIns="0" anchor="ctr">
            <a:spAutoFit/>
          </a:bodyPr>
          <a:lstStyle/>
          <a:p>
            <a:pPr algn="l">
              <a:spcAft>
                <a:spcPts val="0"/>
              </a:spcAft>
            </a:pPr>
            <a:r>
              <a:rPr sz="1210" b="0">
                <a:solidFill>
                  <a:srgbClr val="587080"/>
                </a:solidFill>
                <a:latin typeface="Inter"/>
              </a:rPr>
              <a:t>La innovación necesita ciencia, pero también decisiones que permitan incorporarla.</a:t>
            </a:r>
          </a:p>
        </p:txBody>
      </p:sp>
      <p:sp>
        <p:nvSpPr>
          <p:cNvPr id="41" name="Rectangle 40"/>
          <p:cNvSpPr/>
          <p:nvPr/>
        </p:nvSpPr>
        <p:spPr>
          <a:xfrm>
            <a:off x="722376" y="5742432"/>
            <a:ext cx="68580" cy="438912"/>
          </a:xfrm>
          <a:prstGeom prst="rect">
            <a:avLst/>
          </a:prstGeom>
          <a:solidFill>
            <a:srgbClr val="F3A447"/>
          </a:solidFill>
          <a:ln w="10160">
            <a:solidFill>
              <a:srgbClr val="F3A44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TextBox 41"/>
          <p:cNvSpPr txBox="1"/>
          <p:nvPr/>
        </p:nvSpPr>
        <p:spPr>
          <a:xfrm>
            <a:off x="932688" y="5751576"/>
            <a:ext cx="10424160" cy="365760"/>
          </a:xfrm>
          <a:prstGeom prst="rect">
            <a:avLst/>
          </a:prstGeom>
          <a:noFill/>
        </p:spPr>
        <p:txBody>
          <a:bodyPr wrap="square" lIns="18288" tIns="22860" rIns="18288" bIns="0" anchor="ctr">
            <a:spAutoFit/>
          </a:bodyPr>
          <a:lstStyle/>
          <a:p>
            <a:pPr algn="l">
              <a:spcAft>
                <a:spcPts val="0"/>
              </a:spcAft>
            </a:pPr>
            <a:r>
              <a:rPr sz="1710" b="1">
                <a:solidFill>
                  <a:srgbClr val="0B2941"/>
                </a:solidFill>
                <a:latin typeface="Inter"/>
              </a:rPr>
              <a:t>Innovar no termina en investigar: también hay que poder implementar.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8FBFC"/>
        </a:solidFill>
        <a:effectLst/>
      </p:bgPr>
    </p:bg>
    <p:spTree>
      <p:nvGrpSpPr>
        <p:cNvPr id="1" name=""/>
        <p:cNvGrpSpPr/>
        <p:nvPr/>
      </p:nvGrpSpPr>
      <p:grpSpPr>
        <a:xfrm>
          <a:off x="0" y="0"/>
          <a:ext cx="0" cy="0"/>
          <a:chOff x="0" y="0"/>
          <a:chExt cx="0" cy="0"/>
        </a:xfrm>
      </p:grpSpPr>
      <p:sp>
        <p:nvSpPr>
          <p:cNvPr id="2" name="Rectangle 1"/>
          <p:cNvSpPr/>
          <p:nvPr/>
        </p:nvSpPr>
        <p:spPr>
          <a:xfrm>
            <a:off x="0" y="0"/>
            <a:ext cx="73152" cy="6858000"/>
          </a:xfrm>
          <a:prstGeom prst="rect">
            <a:avLst/>
          </a:prstGeom>
          <a:solidFill>
            <a:srgbClr val="168F9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310896"/>
            <a:ext cx="10058400" cy="219456"/>
          </a:xfrm>
          <a:prstGeom prst="rect">
            <a:avLst/>
          </a:prstGeom>
          <a:noFill/>
        </p:spPr>
        <p:txBody>
          <a:bodyPr wrap="square" lIns="0" tIns="0" rIns="0" bIns="0" anchor="ctr">
            <a:spAutoFit/>
          </a:bodyPr>
          <a:lstStyle/>
          <a:p>
            <a:pPr algn="l">
              <a:spcBef>
                <a:spcPts val="0"/>
              </a:spcBef>
              <a:spcAft>
                <a:spcPts val="0"/>
              </a:spcAft>
            </a:pPr>
            <a:r>
              <a:rPr sz="919" b="1">
                <a:solidFill>
                  <a:srgbClr val="168F90"/>
                </a:solidFill>
                <a:latin typeface="Inter"/>
              </a:rPr>
              <a:t>05 · EVOLUCIÓN NORMATIVA</a:t>
            </a:r>
          </a:p>
        </p:txBody>
      </p:sp>
      <p:sp>
        <p:nvSpPr>
          <p:cNvPr id="4" name="TextBox 3"/>
          <p:cNvSpPr txBox="1"/>
          <p:nvPr/>
        </p:nvSpPr>
        <p:spPr>
          <a:xfrm>
            <a:off x="621792" y="649224"/>
            <a:ext cx="10972800" cy="594360"/>
          </a:xfrm>
          <a:prstGeom prst="rect">
            <a:avLst/>
          </a:prstGeom>
          <a:noFill/>
        </p:spPr>
        <p:txBody>
          <a:bodyPr wrap="square" lIns="0" tIns="0" rIns="0" bIns="0" anchor="ctr">
            <a:spAutoFit/>
          </a:bodyPr>
          <a:lstStyle/>
          <a:p>
            <a:pPr algn="l">
              <a:spcBef>
                <a:spcPts val="0"/>
              </a:spcBef>
              <a:spcAft>
                <a:spcPts val="0"/>
              </a:spcAft>
            </a:pPr>
            <a:r>
              <a:rPr sz="2950" b="1">
                <a:solidFill>
                  <a:srgbClr val="0B2941"/>
                </a:solidFill>
                <a:latin typeface="Inter Display"/>
              </a:rPr>
              <a:t>La regulación también tiene memoria</a:t>
            </a:r>
          </a:p>
        </p:txBody>
      </p:sp>
      <p:sp>
        <p:nvSpPr>
          <p:cNvPr id="5" name="TextBox 4"/>
          <p:cNvSpPr txBox="1"/>
          <p:nvPr/>
        </p:nvSpPr>
        <p:spPr>
          <a:xfrm>
            <a:off x="640080" y="1280160"/>
            <a:ext cx="10789920" cy="365760"/>
          </a:xfrm>
          <a:prstGeom prst="rect">
            <a:avLst/>
          </a:prstGeom>
          <a:noFill/>
        </p:spPr>
        <p:txBody>
          <a:bodyPr wrap="square" lIns="0" tIns="0" rIns="0" bIns="0" anchor="ctr">
            <a:spAutoFit/>
          </a:bodyPr>
          <a:lstStyle/>
          <a:p>
            <a:pPr algn="l">
              <a:spcBef>
                <a:spcPts val="0"/>
              </a:spcBef>
              <a:spcAft>
                <a:spcPts val="0"/>
              </a:spcAft>
            </a:pPr>
            <a:r>
              <a:rPr sz="1430" b="0">
                <a:solidFill>
                  <a:srgbClr val="587080"/>
                </a:solidFill>
                <a:latin typeface="Inter"/>
              </a:rPr>
              <a:t>Cada instrumento protege objetivos legítimos; el desafío es articularlos.</a:t>
            </a:r>
          </a:p>
        </p:txBody>
      </p:sp>
      <p:sp>
        <p:nvSpPr>
          <p:cNvPr id="6" name="Rectangle 5"/>
          <p:cNvSpPr/>
          <p:nvPr/>
        </p:nvSpPr>
        <p:spPr>
          <a:xfrm>
            <a:off x="621792" y="1773936"/>
            <a:ext cx="658368" cy="36576"/>
          </a:xfrm>
          <a:prstGeom prst="rect">
            <a:avLst/>
          </a:prstGeom>
          <a:solidFill>
            <a:srgbClr val="E5455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594360" y="6469380"/>
            <a:ext cx="11009376" cy="9144"/>
          </a:xfrm>
          <a:prstGeom prst="rect">
            <a:avLst/>
          </a:prstGeom>
          <a:solidFill>
            <a:srgbClr val="D4E6E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11155680" y="6483096"/>
            <a:ext cx="457200" cy="228600"/>
          </a:xfrm>
          <a:prstGeom prst="rect">
            <a:avLst/>
          </a:prstGeom>
          <a:noFill/>
        </p:spPr>
        <p:txBody>
          <a:bodyPr wrap="square" lIns="0" tIns="0" rIns="0" bIns="0" anchor="ctr">
            <a:spAutoFit/>
          </a:bodyPr>
          <a:lstStyle/>
          <a:p>
            <a:pPr algn="r">
              <a:spcBef>
                <a:spcPts val="0"/>
              </a:spcBef>
              <a:spcAft>
                <a:spcPts val="0"/>
              </a:spcAft>
            </a:pPr>
            <a:r>
              <a:rPr sz="919" b="1">
                <a:solidFill>
                  <a:srgbClr val="869BA5"/>
                </a:solidFill>
                <a:latin typeface="Inter"/>
              </a:rPr>
              <a:t>07</a:t>
            </a:r>
          </a:p>
        </p:txBody>
      </p:sp>
      <p:sp>
        <p:nvSpPr>
          <p:cNvPr id="10" name="Rectangle 9"/>
          <p:cNvSpPr/>
          <p:nvPr/>
        </p:nvSpPr>
        <p:spPr>
          <a:xfrm>
            <a:off x="777240" y="3026664"/>
            <a:ext cx="10725912" cy="50292"/>
          </a:xfrm>
          <a:prstGeom prst="rect">
            <a:avLst/>
          </a:prstGeom>
          <a:solidFill>
            <a:srgbClr val="D4E6E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ounded Rectangle 10"/>
          <p:cNvSpPr/>
          <p:nvPr/>
        </p:nvSpPr>
        <p:spPr>
          <a:xfrm>
            <a:off x="658368" y="2057400"/>
            <a:ext cx="1819656" cy="932688"/>
          </a:xfrm>
          <a:prstGeom prst="roundRect">
            <a:avLst>
              <a:gd name="adj" fmla="val 12000"/>
            </a:avLst>
          </a:prstGeom>
          <a:solidFill>
            <a:srgbClr val="FFFFFF"/>
          </a:solidFill>
          <a:ln w="12700">
            <a:solidFill>
              <a:srgbClr val="E1EAE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694944" y="2212848"/>
            <a:ext cx="1746504" cy="384048"/>
          </a:xfrm>
          <a:prstGeom prst="rect">
            <a:avLst/>
          </a:prstGeom>
          <a:noFill/>
        </p:spPr>
        <p:txBody>
          <a:bodyPr wrap="square" lIns="0" tIns="0" rIns="0" bIns="0" anchor="ctr">
            <a:spAutoFit/>
          </a:bodyPr>
          <a:lstStyle/>
          <a:p>
            <a:pPr algn="ctr">
              <a:spcBef>
                <a:spcPts val="0"/>
              </a:spcBef>
              <a:spcAft>
                <a:spcPts val="0"/>
              </a:spcAft>
            </a:pPr>
            <a:r>
              <a:rPr sz="2260" b="1">
                <a:solidFill>
                  <a:srgbClr val="0B2941"/>
                </a:solidFill>
                <a:latin typeface="Inter Display"/>
              </a:rPr>
              <a:t>1997</a:t>
            </a:r>
          </a:p>
        </p:txBody>
      </p:sp>
      <p:sp>
        <p:nvSpPr>
          <p:cNvPr id="13" name="Rounded Rectangle 12"/>
          <p:cNvSpPr/>
          <p:nvPr/>
        </p:nvSpPr>
        <p:spPr>
          <a:xfrm>
            <a:off x="1495043" y="2935224"/>
            <a:ext cx="146304" cy="219456"/>
          </a:xfrm>
          <a:prstGeom prst="roundRect">
            <a:avLst>
              <a:gd name="adj" fmla="val 12000"/>
            </a:avLst>
          </a:prstGeom>
          <a:solidFill>
            <a:srgbClr val="138E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685800" y="3328416"/>
            <a:ext cx="1764792" cy="548640"/>
          </a:xfrm>
          <a:prstGeom prst="rect">
            <a:avLst/>
          </a:prstGeom>
          <a:noFill/>
        </p:spPr>
        <p:txBody>
          <a:bodyPr wrap="square" lIns="0" tIns="0" rIns="0" bIns="0" anchor="ctr">
            <a:spAutoFit/>
          </a:bodyPr>
          <a:lstStyle/>
          <a:p>
            <a:pPr algn="ctr">
              <a:spcBef>
                <a:spcPts val="0"/>
              </a:spcBef>
              <a:spcAft>
                <a:spcPts val="0"/>
              </a:spcAft>
            </a:pPr>
            <a:r>
              <a:rPr sz="1320" b="1" dirty="0">
                <a:solidFill>
                  <a:srgbClr val="138EC0"/>
                </a:solidFill>
                <a:latin typeface="Inter"/>
              </a:rPr>
              <a:t>SEIA · RCA</a:t>
            </a:r>
          </a:p>
        </p:txBody>
      </p:sp>
      <p:sp>
        <p:nvSpPr>
          <p:cNvPr id="15" name="TextBox 14"/>
          <p:cNvSpPr txBox="1"/>
          <p:nvPr/>
        </p:nvSpPr>
        <p:spPr>
          <a:xfrm>
            <a:off x="722376" y="4032504"/>
            <a:ext cx="1691640" cy="731520"/>
          </a:xfrm>
          <a:prstGeom prst="rect">
            <a:avLst/>
          </a:prstGeom>
          <a:noFill/>
        </p:spPr>
        <p:txBody>
          <a:bodyPr wrap="square" lIns="0" tIns="0" rIns="0" bIns="0" anchor="ctr">
            <a:spAutoFit/>
          </a:bodyPr>
          <a:lstStyle/>
          <a:p>
            <a:pPr algn="ctr">
              <a:spcBef>
                <a:spcPts val="0"/>
              </a:spcBef>
              <a:spcAft>
                <a:spcPts val="0"/>
              </a:spcAft>
            </a:pPr>
            <a:r>
              <a:rPr sz="1125" b="0">
                <a:solidFill>
                  <a:srgbClr val="587080"/>
                </a:solidFill>
                <a:latin typeface="Inter"/>
              </a:rPr>
              <a:t>Evaluación ambiental</a:t>
            </a:r>
          </a:p>
        </p:txBody>
      </p:sp>
      <p:sp>
        <p:nvSpPr>
          <p:cNvPr id="16" name="Rounded Rectangle 15"/>
          <p:cNvSpPr/>
          <p:nvPr/>
        </p:nvSpPr>
        <p:spPr>
          <a:xfrm>
            <a:off x="2569463" y="2057400"/>
            <a:ext cx="1819656" cy="932688"/>
          </a:xfrm>
          <a:prstGeom prst="roundRect">
            <a:avLst>
              <a:gd name="adj" fmla="val 12000"/>
            </a:avLst>
          </a:prstGeom>
          <a:solidFill>
            <a:srgbClr val="FFFFFF"/>
          </a:solidFill>
          <a:ln w="12700">
            <a:solidFill>
              <a:srgbClr val="E1EAE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2606039" y="2212848"/>
            <a:ext cx="1746504" cy="384048"/>
          </a:xfrm>
          <a:prstGeom prst="rect">
            <a:avLst/>
          </a:prstGeom>
          <a:noFill/>
        </p:spPr>
        <p:txBody>
          <a:bodyPr wrap="square" lIns="0" tIns="0" rIns="0" bIns="0" anchor="ctr">
            <a:spAutoFit/>
          </a:bodyPr>
          <a:lstStyle/>
          <a:p>
            <a:pPr algn="ctr">
              <a:spcBef>
                <a:spcPts val="0"/>
              </a:spcBef>
              <a:spcAft>
                <a:spcPts val="0"/>
              </a:spcAft>
            </a:pPr>
            <a:r>
              <a:rPr sz="2260" b="1" dirty="0">
                <a:solidFill>
                  <a:srgbClr val="0B2941"/>
                </a:solidFill>
                <a:latin typeface="Inter Display"/>
              </a:rPr>
              <a:t>2001–06</a:t>
            </a:r>
          </a:p>
        </p:txBody>
      </p:sp>
      <p:sp>
        <p:nvSpPr>
          <p:cNvPr id="18" name="Rounded Rectangle 17"/>
          <p:cNvSpPr/>
          <p:nvPr/>
        </p:nvSpPr>
        <p:spPr>
          <a:xfrm>
            <a:off x="3406139" y="2935224"/>
            <a:ext cx="146304" cy="219456"/>
          </a:xfrm>
          <a:prstGeom prst="roundRect">
            <a:avLst>
              <a:gd name="adj" fmla="val 12000"/>
            </a:avLst>
          </a:prstGeom>
          <a:solidFill>
            <a:srgbClr val="168F9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2596895" y="3328416"/>
            <a:ext cx="1764792" cy="548640"/>
          </a:xfrm>
          <a:prstGeom prst="rect">
            <a:avLst/>
          </a:prstGeom>
          <a:noFill/>
        </p:spPr>
        <p:txBody>
          <a:bodyPr wrap="square" lIns="0" tIns="0" rIns="0" bIns="0" anchor="ctr">
            <a:spAutoFit/>
          </a:bodyPr>
          <a:lstStyle/>
          <a:p>
            <a:pPr algn="ctr">
              <a:spcBef>
                <a:spcPts val="0"/>
              </a:spcBef>
              <a:spcAft>
                <a:spcPts val="0"/>
              </a:spcAft>
            </a:pPr>
            <a:r>
              <a:rPr sz="1320" b="1">
                <a:solidFill>
                  <a:srgbClr val="168F90"/>
                </a:solidFill>
                <a:latin typeface="Inter"/>
              </a:rPr>
              <a:t>RAMA · RESA</a:t>
            </a:r>
          </a:p>
          <a:p>
            <a:pPr algn="ctr">
              <a:spcBef>
                <a:spcPts val="0"/>
              </a:spcBef>
              <a:spcAft>
                <a:spcPts val="0"/>
              </a:spcAft>
            </a:pPr>
            <a:r>
              <a:rPr sz="1320" b="1">
                <a:solidFill>
                  <a:srgbClr val="168F90"/>
                </a:solidFill>
                <a:latin typeface="Inter"/>
              </a:rPr>
              <a:t>REPLA</a:t>
            </a:r>
          </a:p>
        </p:txBody>
      </p:sp>
      <p:sp>
        <p:nvSpPr>
          <p:cNvPr id="20" name="TextBox 19"/>
          <p:cNvSpPr txBox="1"/>
          <p:nvPr/>
        </p:nvSpPr>
        <p:spPr>
          <a:xfrm>
            <a:off x="2633471" y="4032504"/>
            <a:ext cx="1691640" cy="731520"/>
          </a:xfrm>
          <a:prstGeom prst="rect">
            <a:avLst/>
          </a:prstGeom>
          <a:noFill/>
        </p:spPr>
        <p:txBody>
          <a:bodyPr wrap="square" lIns="0" tIns="0" rIns="0" bIns="0" anchor="ctr">
            <a:spAutoFit/>
          </a:bodyPr>
          <a:lstStyle/>
          <a:p>
            <a:pPr algn="ctr">
              <a:spcBef>
                <a:spcPts val="0"/>
              </a:spcBef>
              <a:spcAft>
                <a:spcPts val="0"/>
              </a:spcAft>
            </a:pPr>
            <a:r>
              <a:rPr sz="1125" b="0">
                <a:solidFill>
                  <a:srgbClr val="587080"/>
                </a:solidFill>
                <a:latin typeface="Inter"/>
              </a:rPr>
              <a:t>Ambiente, sanidad</a:t>
            </a:r>
          </a:p>
          <a:p>
            <a:pPr algn="ctr">
              <a:spcBef>
                <a:spcPts val="0"/>
              </a:spcBef>
              <a:spcAft>
                <a:spcPts val="0"/>
              </a:spcAft>
            </a:pPr>
            <a:r>
              <a:rPr sz="1125" b="0">
                <a:solidFill>
                  <a:srgbClr val="587080"/>
                </a:solidFill>
                <a:latin typeface="Inter"/>
              </a:rPr>
              <a:t>y plagas</a:t>
            </a:r>
          </a:p>
        </p:txBody>
      </p:sp>
      <p:sp>
        <p:nvSpPr>
          <p:cNvPr id="21" name="Rounded Rectangle 20"/>
          <p:cNvSpPr/>
          <p:nvPr/>
        </p:nvSpPr>
        <p:spPr>
          <a:xfrm>
            <a:off x="4480559" y="2057400"/>
            <a:ext cx="1819656" cy="932688"/>
          </a:xfrm>
          <a:prstGeom prst="roundRect">
            <a:avLst>
              <a:gd name="adj" fmla="val 12000"/>
            </a:avLst>
          </a:prstGeom>
          <a:solidFill>
            <a:srgbClr val="FFFFFF"/>
          </a:solidFill>
          <a:ln w="12700">
            <a:solidFill>
              <a:srgbClr val="E1EAE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4517136" y="2212848"/>
            <a:ext cx="1746504" cy="384048"/>
          </a:xfrm>
          <a:prstGeom prst="rect">
            <a:avLst/>
          </a:prstGeom>
          <a:noFill/>
        </p:spPr>
        <p:txBody>
          <a:bodyPr wrap="square" lIns="0" tIns="0" rIns="0" bIns="0" anchor="ctr">
            <a:spAutoFit/>
          </a:bodyPr>
          <a:lstStyle/>
          <a:p>
            <a:pPr algn="ctr">
              <a:spcBef>
                <a:spcPts val="0"/>
              </a:spcBef>
              <a:spcAft>
                <a:spcPts val="0"/>
              </a:spcAft>
            </a:pPr>
            <a:r>
              <a:rPr sz="2260" b="1">
                <a:solidFill>
                  <a:srgbClr val="0B2941"/>
                </a:solidFill>
                <a:latin typeface="Inter Display"/>
              </a:rPr>
              <a:t>2008</a:t>
            </a:r>
          </a:p>
        </p:txBody>
      </p:sp>
      <p:sp>
        <p:nvSpPr>
          <p:cNvPr id="23" name="Rounded Rectangle 22"/>
          <p:cNvSpPr/>
          <p:nvPr/>
        </p:nvSpPr>
        <p:spPr>
          <a:xfrm>
            <a:off x="5317236" y="2935224"/>
            <a:ext cx="146304" cy="219456"/>
          </a:xfrm>
          <a:prstGeom prst="roundRect">
            <a:avLst>
              <a:gd name="adj" fmla="val 12000"/>
            </a:avLst>
          </a:prstGeom>
          <a:solidFill>
            <a:srgbClr val="F3A4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4507992" y="3328416"/>
            <a:ext cx="1764792" cy="548640"/>
          </a:xfrm>
          <a:prstGeom prst="rect">
            <a:avLst/>
          </a:prstGeom>
          <a:noFill/>
        </p:spPr>
        <p:txBody>
          <a:bodyPr wrap="square" lIns="0" tIns="0" rIns="0" bIns="0" anchor="ctr">
            <a:spAutoFit/>
          </a:bodyPr>
          <a:lstStyle/>
          <a:p>
            <a:pPr algn="ctr">
              <a:spcBef>
                <a:spcPts val="0"/>
              </a:spcBef>
              <a:spcAft>
                <a:spcPts val="0"/>
              </a:spcAft>
            </a:pPr>
            <a:r>
              <a:rPr sz="1320" b="1">
                <a:solidFill>
                  <a:srgbClr val="F3A447"/>
                </a:solidFill>
                <a:latin typeface="Inter"/>
              </a:rPr>
              <a:t>Ley Lafkenche</a:t>
            </a:r>
          </a:p>
        </p:txBody>
      </p:sp>
      <p:sp>
        <p:nvSpPr>
          <p:cNvPr id="25" name="TextBox 24"/>
          <p:cNvSpPr txBox="1"/>
          <p:nvPr/>
        </p:nvSpPr>
        <p:spPr>
          <a:xfrm>
            <a:off x="4544568" y="4032504"/>
            <a:ext cx="1691640" cy="731520"/>
          </a:xfrm>
          <a:prstGeom prst="rect">
            <a:avLst/>
          </a:prstGeom>
          <a:noFill/>
        </p:spPr>
        <p:txBody>
          <a:bodyPr wrap="square" lIns="0" tIns="0" rIns="0" bIns="0" anchor="ctr">
            <a:spAutoFit/>
          </a:bodyPr>
          <a:lstStyle/>
          <a:p>
            <a:pPr algn="ctr">
              <a:spcBef>
                <a:spcPts val="0"/>
              </a:spcBef>
              <a:spcAft>
                <a:spcPts val="0"/>
              </a:spcAft>
            </a:pPr>
            <a:r>
              <a:rPr sz="1125" b="0">
                <a:solidFill>
                  <a:srgbClr val="587080"/>
                </a:solidFill>
                <a:latin typeface="Inter"/>
              </a:rPr>
              <a:t>ECMPO y uso</a:t>
            </a:r>
          </a:p>
          <a:p>
            <a:pPr algn="ctr">
              <a:spcBef>
                <a:spcPts val="0"/>
              </a:spcBef>
              <a:spcAft>
                <a:spcPts val="0"/>
              </a:spcAft>
            </a:pPr>
            <a:r>
              <a:rPr sz="1125" b="0">
                <a:solidFill>
                  <a:srgbClr val="587080"/>
                </a:solidFill>
                <a:latin typeface="Inter"/>
              </a:rPr>
              <a:t>consuetudinario</a:t>
            </a:r>
          </a:p>
        </p:txBody>
      </p:sp>
      <p:sp>
        <p:nvSpPr>
          <p:cNvPr id="26" name="Rounded Rectangle 25"/>
          <p:cNvSpPr/>
          <p:nvPr/>
        </p:nvSpPr>
        <p:spPr>
          <a:xfrm>
            <a:off x="6391655" y="2057400"/>
            <a:ext cx="1819656" cy="932688"/>
          </a:xfrm>
          <a:prstGeom prst="roundRect">
            <a:avLst>
              <a:gd name="adj" fmla="val 12000"/>
            </a:avLst>
          </a:prstGeom>
          <a:solidFill>
            <a:srgbClr val="FFFFFF"/>
          </a:solidFill>
          <a:ln w="12700">
            <a:solidFill>
              <a:srgbClr val="E1EAE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6428231" y="2212848"/>
            <a:ext cx="1746504" cy="384048"/>
          </a:xfrm>
          <a:prstGeom prst="rect">
            <a:avLst/>
          </a:prstGeom>
          <a:noFill/>
        </p:spPr>
        <p:txBody>
          <a:bodyPr wrap="square" lIns="0" tIns="0" rIns="0" bIns="0" anchor="ctr">
            <a:spAutoFit/>
          </a:bodyPr>
          <a:lstStyle/>
          <a:p>
            <a:pPr algn="ctr">
              <a:spcBef>
                <a:spcPts val="0"/>
              </a:spcBef>
              <a:spcAft>
                <a:spcPts val="0"/>
              </a:spcAft>
            </a:pPr>
            <a:r>
              <a:rPr sz="2260" b="1">
                <a:solidFill>
                  <a:srgbClr val="0B2941"/>
                </a:solidFill>
                <a:latin typeface="Inter Display"/>
              </a:rPr>
              <a:t>2010</a:t>
            </a:r>
          </a:p>
        </p:txBody>
      </p:sp>
      <p:sp>
        <p:nvSpPr>
          <p:cNvPr id="28" name="Rounded Rectangle 27"/>
          <p:cNvSpPr/>
          <p:nvPr/>
        </p:nvSpPr>
        <p:spPr>
          <a:xfrm>
            <a:off x="7228331" y="2935224"/>
            <a:ext cx="146304" cy="219456"/>
          </a:xfrm>
          <a:prstGeom prst="roundRect">
            <a:avLst>
              <a:gd name="adj" fmla="val 12000"/>
            </a:avLst>
          </a:prstGeom>
          <a:solidFill>
            <a:srgbClr val="E5455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p:cNvSpPr txBox="1"/>
          <p:nvPr/>
        </p:nvSpPr>
        <p:spPr>
          <a:xfrm>
            <a:off x="6419088" y="3328416"/>
            <a:ext cx="1764792" cy="548640"/>
          </a:xfrm>
          <a:prstGeom prst="rect">
            <a:avLst/>
          </a:prstGeom>
          <a:noFill/>
        </p:spPr>
        <p:txBody>
          <a:bodyPr wrap="square" lIns="0" tIns="0" rIns="0" bIns="0" anchor="ctr">
            <a:spAutoFit/>
          </a:bodyPr>
          <a:lstStyle/>
          <a:p>
            <a:pPr algn="ctr">
              <a:spcBef>
                <a:spcPts val="0"/>
              </a:spcBef>
              <a:spcAft>
                <a:spcPts val="0"/>
              </a:spcAft>
            </a:pPr>
            <a:r>
              <a:rPr sz="1320" b="1">
                <a:solidFill>
                  <a:srgbClr val="E54555"/>
                </a:solidFill>
                <a:latin typeface="Inter"/>
              </a:rPr>
              <a:t>Ley 20.434</a:t>
            </a:r>
          </a:p>
        </p:txBody>
      </p:sp>
      <p:sp>
        <p:nvSpPr>
          <p:cNvPr id="30" name="TextBox 29"/>
          <p:cNvSpPr txBox="1"/>
          <p:nvPr/>
        </p:nvSpPr>
        <p:spPr>
          <a:xfrm>
            <a:off x="6455664" y="4032504"/>
            <a:ext cx="1691640" cy="731520"/>
          </a:xfrm>
          <a:prstGeom prst="rect">
            <a:avLst/>
          </a:prstGeom>
          <a:noFill/>
        </p:spPr>
        <p:txBody>
          <a:bodyPr wrap="square" lIns="0" tIns="0" rIns="0" bIns="0" anchor="ctr">
            <a:spAutoFit/>
          </a:bodyPr>
          <a:lstStyle/>
          <a:p>
            <a:pPr algn="ctr">
              <a:spcBef>
                <a:spcPts val="0"/>
              </a:spcBef>
              <a:spcAft>
                <a:spcPts val="0"/>
              </a:spcAft>
            </a:pPr>
            <a:r>
              <a:rPr sz="1125" b="0">
                <a:solidFill>
                  <a:srgbClr val="587080"/>
                </a:solidFill>
                <a:latin typeface="Inter"/>
              </a:rPr>
              <a:t>Bioseguridad y</a:t>
            </a:r>
          </a:p>
          <a:p>
            <a:pPr algn="ctr">
              <a:spcBef>
                <a:spcPts val="0"/>
              </a:spcBef>
              <a:spcAft>
                <a:spcPts val="0"/>
              </a:spcAft>
            </a:pPr>
            <a:r>
              <a:rPr sz="1125" b="0">
                <a:solidFill>
                  <a:srgbClr val="587080"/>
                </a:solidFill>
                <a:latin typeface="Inter"/>
              </a:rPr>
              <a:t>relocalizaciones</a:t>
            </a:r>
          </a:p>
        </p:txBody>
      </p:sp>
      <p:sp>
        <p:nvSpPr>
          <p:cNvPr id="31" name="Rounded Rectangle 30"/>
          <p:cNvSpPr/>
          <p:nvPr/>
        </p:nvSpPr>
        <p:spPr>
          <a:xfrm>
            <a:off x="8302752" y="2057400"/>
            <a:ext cx="1819656" cy="932688"/>
          </a:xfrm>
          <a:prstGeom prst="roundRect">
            <a:avLst>
              <a:gd name="adj" fmla="val 12000"/>
            </a:avLst>
          </a:prstGeom>
          <a:solidFill>
            <a:srgbClr val="FFFFFF"/>
          </a:solidFill>
          <a:ln w="12700">
            <a:solidFill>
              <a:srgbClr val="E1EAE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Box 31"/>
          <p:cNvSpPr txBox="1"/>
          <p:nvPr/>
        </p:nvSpPr>
        <p:spPr>
          <a:xfrm>
            <a:off x="8339327" y="2212848"/>
            <a:ext cx="1746504" cy="384048"/>
          </a:xfrm>
          <a:prstGeom prst="rect">
            <a:avLst/>
          </a:prstGeom>
          <a:noFill/>
        </p:spPr>
        <p:txBody>
          <a:bodyPr wrap="square" lIns="0" tIns="0" rIns="0" bIns="0" anchor="ctr">
            <a:spAutoFit/>
          </a:bodyPr>
          <a:lstStyle/>
          <a:p>
            <a:pPr algn="ctr">
              <a:spcBef>
                <a:spcPts val="0"/>
              </a:spcBef>
              <a:spcAft>
                <a:spcPts val="0"/>
              </a:spcAft>
            </a:pPr>
            <a:r>
              <a:rPr sz="2260" b="1">
                <a:solidFill>
                  <a:srgbClr val="0B2941"/>
                </a:solidFill>
                <a:latin typeface="Inter Display"/>
              </a:rPr>
              <a:t>2016</a:t>
            </a:r>
          </a:p>
        </p:txBody>
      </p:sp>
      <p:sp>
        <p:nvSpPr>
          <p:cNvPr id="33" name="Rounded Rectangle 32"/>
          <p:cNvSpPr/>
          <p:nvPr/>
        </p:nvSpPr>
        <p:spPr>
          <a:xfrm>
            <a:off x="9139428" y="2935224"/>
            <a:ext cx="146304" cy="219456"/>
          </a:xfrm>
          <a:prstGeom prst="roundRect">
            <a:avLst>
              <a:gd name="adj" fmla="val 12000"/>
            </a:avLst>
          </a:prstGeom>
          <a:solidFill>
            <a:srgbClr val="138E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TextBox 33"/>
          <p:cNvSpPr txBox="1"/>
          <p:nvPr/>
        </p:nvSpPr>
        <p:spPr>
          <a:xfrm>
            <a:off x="8330183" y="3328416"/>
            <a:ext cx="1764792" cy="548640"/>
          </a:xfrm>
          <a:prstGeom prst="rect">
            <a:avLst/>
          </a:prstGeom>
          <a:noFill/>
        </p:spPr>
        <p:txBody>
          <a:bodyPr wrap="square" lIns="0" tIns="0" rIns="0" bIns="0" anchor="ctr">
            <a:spAutoFit/>
          </a:bodyPr>
          <a:lstStyle/>
          <a:p>
            <a:pPr algn="ctr">
              <a:spcBef>
                <a:spcPts val="0"/>
              </a:spcBef>
              <a:spcAft>
                <a:spcPts val="0"/>
              </a:spcAft>
            </a:pPr>
            <a:r>
              <a:rPr sz="1320" b="1">
                <a:solidFill>
                  <a:srgbClr val="138EC0"/>
                </a:solidFill>
                <a:latin typeface="Inter"/>
              </a:rPr>
              <a:t>FAN masivas</a:t>
            </a:r>
          </a:p>
        </p:txBody>
      </p:sp>
      <p:sp>
        <p:nvSpPr>
          <p:cNvPr id="35" name="TextBox 34"/>
          <p:cNvSpPr txBox="1"/>
          <p:nvPr/>
        </p:nvSpPr>
        <p:spPr>
          <a:xfrm>
            <a:off x="8366760" y="4032504"/>
            <a:ext cx="1691640" cy="731520"/>
          </a:xfrm>
          <a:prstGeom prst="rect">
            <a:avLst/>
          </a:prstGeom>
          <a:noFill/>
        </p:spPr>
        <p:txBody>
          <a:bodyPr wrap="square" lIns="0" tIns="0" rIns="0" bIns="0" anchor="ctr">
            <a:spAutoFit/>
          </a:bodyPr>
          <a:lstStyle/>
          <a:p>
            <a:pPr algn="ctr">
              <a:spcBef>
                <a:spcPts val="0"/>
              </a:spcBef>
              <a:spcAft>
                <a:spcPts val="0"/>
              </a:spcAft>
            </a:pPr>
            <a:r>
              <a:rPr sz="1125" b="0">
                <a:solidFill>
                  <a:srgbClr val="587080"/>
                </a:solidFill>
                <a:latin typeface="Inter"/>
              </a:rPr>
              <a:t>Gestión de crisis</a:t>
            </a:r>
          </a:p>
          <a:p>
            <a:pPr algn="ctr">
              <a:spcBef>
                <a:spcPts val="0"/>
              </a:spcBef>
              <a:spcAft>
                <a:spcPts val="0"/>
              </a:spcAft>
            </a:pPr>
            <a:r>
              <a:rPr sz="1125" b="0">
                <a:solidFill>
                  <a:srgbClr val="587080"/>
                </a:solidFill>
                <a:latin typeface="Inter"/>
              </a:rPr>
              <a:t>y coordinación</a:t>
            </a:r>
          </a:p>
        </p:txBody>
      </p:sp>
      <p:sp>
        <p:nvSpPr>
          <p:cNvPr id="36" name="Rounded Rectangle 35"/>
          <p:cNvSpPr/>
          <p:nvPr/>
        </p:nvSpPr>
        <p:spPr>
          <a:xfrm>
            <a:off x="10213848" y="2057400"/>
            <a:ext cx="1819656" cy="932688"/>
          </a:xfrm>
          <a:prstGeom prst="roundRect">
            <a:avLst>
              <a:gd name="adj" fmla="val 12000"/>
            </a:avLst>
          </a:prstGeom>
          <a:solidFill>
            <a:srgbClr val="FFFFFF"/>
          </a:solidFill>
          <a:ln w="12700">
            <a:solidFill>
              <a:srgbClr val="E1EAE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TextBox 36"/>
          <p:cNvSpPr txBox="1"/>
          <p:nvPr/>
        </p:nvSpPr>
        <p:spPr>
          <a:xfrm>
            <a:off x="10250424" y="2212848"/>
            <a:ext cx="1746504" cy="384048"/>
          </a:xfrm>
          <a:prstGeom prst="rect">
            <a:avLst/>
          </a:prstGeom>
          <a:noFill/>
        </p:spPr>
        <p:txBody>
          <a:bodyPr wrap="square" lIns="0" tIns="0" rIns="0" bIns="0" anchor="ctr">
            <a:spAutoFit/>
          </a:bodyPr>
          <a:lstStyle/>
          <a:p>
            <a:pPr algn="ctr">
              <a:spcBef>
                <a:spcPts val="0"/>
              </a:spcBef>
              <a:spcAft>
                <a:spcPts val="0"/>
              </a:spcAft>
            </a:pPr>
            <a:r>
              <a:rPr sz="2260" b="1">
                <a:solidFill>
                  <a:srgbClr val="0B2941"/>
                </a:solidFill>
                <a:latin typeface="Inter Display"/>
              </a:rPr>
              <a:t>2022–23</a:t>
            </a:r>
          </a:p>
        </p:txBody>
      </p:sp>
      <p:sp>
        <p:nvSpPr>
          <p:cNvPr id="38" name="Rounded Rectangle 37"/>
          <p:cNvSpPr/>
          <p:nvPr/>
        </p:nvSpPr>
        <p:spPr>
          <a:xfrm>
            <a:off x="11050524" y="2935224"/>
            <a:ext cx="146304" cy="219456"/>
          </a:xfrm>
          <a:prstGeom prst="roundRect">
            <a:avLst>
              <a:gd name="adj" fmla="val 12000"/>
            </a:avLst>
          </a:prstGeom>
          <a:solidFill>
            <a:srgbClr val="168F9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TextBox 38"/>
          <p:cNvSpPr txBox="1"/>
          <p:nvPr/>
        </p:nvSpPr>
        <p:spPr>
          <a:xfrm>
            <a:off x="10241280" y="3328416"/>
            <a:ext cx="1764792" cy="548640"/>
          </a:xfrm>
          <a:prstGeom prst="rect">
            <a:avLst/>
          </a:prstGeom>
          <a:noFill/>
        </p:spPr>
        <p:txBody>
          <a:bodyPr wrap="square" lIns="0" tIns="0" rIns="0" bIns="0" anchor="ctr">
            <a:spAutoFit/>
          </a:bodyPr>
          <a:lstStyle/>
          <a:p>
            <a:pPr algn="ctr">
              <a:spcBef>
                <a:spcPts val="0"/>
              </a:spcBef>
              <a:spcAft>
                <a:spcPts val="0"/>
              </a:spcAft>
            </a:pPr>
            <a:r>
              <a:rPr sz="1320" b="1">
                <a:solidFill>
                  <a:srgbClr val="168F90"/>
                </a:solidFill>
                <a:latin typeface="Inter"/>
              </a:rPr>
              <a:t>21.410 · SBAP</a:t>
            </a:r>
          </a:p>
        </p:txBody>
      </p:sp>
      <p:sp>
        <p:nvSpPr>
          <p:cNvPr id="40" name="TextBox 39"/>
          <p:cNvSpPr txBox="1"/>
          <p:nvPr/>
        </p:nvSpPr>
        <p:spPr>
          <a:xfrm>
            <a:off x="10277856" y="4032504"/>
            <a:ext cx="1691640" cy="731520"/>
          </a:xfrm>
          <a:prstGeom prst="rect">
            <a:avLst/>
          </a:prstGeom>
          <a:noFill/>
        </p:spPr>
        <p:txBody>
          <a:bodyPr wrap="square" lIns="0" tIns="0" rIns="0" bIns="0" anchor="ctr">
            <a:spAutoFit/>
          </a:bodyPr>
          <a:lstStyle/>
          <a:p>
            <a:pPr algn="ctr">
              <a:spcBef>
                <a:spcPts val="0"/>
              </a:spcBef>
              <a:spcAft>
                <a:spcPts val="0"/>
              </a:spcAft>
            </a:pPr>
            <a:r>
              <a:rPr sz="1125" b="0">
                <a:solidFill>
                  <a:srgbClr val="587080"/>
                </a:solidFill>
                <a:latin typeface="Inter"/>
              </a:rPr>
              <a:t>Nuevas obligaciones</a:t>
            </a:r>
          </a:p>
          <a:p>
            <a:pPr algn="ctr">
              <a:spcBef>
                <a:spcPts val="0"/>
              </a:spcBef>
              <a:spcAft>
                <a:spcPts val="0"/>
              </a:spcAft>
            </a:pPr>
            <a:r>
              <a:rPr sz="1125" b="0">
                <a:solidFill>
                  <a:srgbClr val="587080"/>
                </a:solidFill>
                <a:latin typeface="Inter"/>
              </a:rPr>
              <a:t>y conservación</a:t>
            </a:r>
          </a:p>
        </p:txBody>
      </p:sp>
      <p:sp>
        <p:nvSpPr>
          <p:cNvPr id="41" name="Rounded Rectangle 40"/>
          <p:cNvSpPr/>
          <p:nvPr/>
        </p:nvSpPr>
        <p:spPr>
          <a:xfrm>
            <a:off x="731520" y="5230368"/>
            <a:ext cx="10698480" cy="850392"/>
          </a:xfrm>
          <a:prstGeom prst="roundRect">
            <a:avLst>
              <a:gd name="adj" fmla="val 12000"/>
            </a:avLst>
          </a:prstGeom>
          <a:solidFill>
            <a:srgbClr val="0B29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TextBox 41"/>
          <p:cNvSpPr txBox="1"/>
          <p:nvPr/>
        </p:nvSpPr>
        <p:spPr>
          <a:xfrm>
            <a:off x="1024128" y="5367528"/>
            <a:ext cx="10094976" cy="502920"/>
          </a:xfrm>
          <a:prstGeom prst="rect">
            <a:avLst/>
          </a:prstGeom>
          <a:noFill/>
        </p:spPr>
        <p:txBody>
          <a:bodyPr wrap="square" lIns="0" tIns="0" rIns="0" bIns="0" anchor="ctr">
            <a:spAutoFit/>
          </a:bodyPr>
          <a:lstStyle/>
          <a:p>
            <a:pPr algn="ctr">
              <a:spcBef>
                <a:spcPts val="0"/>
              </a:spcBef>
              <a:spcAft>
                <a:spcPts val="0"/>
              </a:spcAft>
            </a:pPr>
            <a:r>
              <a:rPr sz="2000" b="1">
                <a:solidFill>
                  <a:srgbClr val="FFFFFF"/>
                </a:solidFill>
                <a:latin typeface="Inter Display"/>
              </a:rPr>
              <a:t>Más instrumentos exigen más coordinación, no decisiones aisladas.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8FBFC"/>
        </a:solidFill>
        <a:effectLst/>
      </p:bgPr>
    </p:bg>
    <p:spTree>
      <p:nvGrpSpPr>
        <p:cNvPr id="1" name=""/>
        <p:cNvGrpSpPr/>
        <p:nvPr/>
      </p:nvGrpSpPr>
      <p:grpSpPr>
        <a:xfrm>
          <a:off x="0" y="0"/>
          <a:ext cx="0" cy="0"/>
          <a:chOff x="0" y="0"/>
          <a:chExt cx="0" cy="0"/>
        </a:xfrm>
      </p:grpSpPr>
      <p:sp>
        <p:nvSpPr>
          <p:cNvPr id="2" name="Rectangle 1"/>
          <p:cNvSpPr/>
          <p:nvPr/>
        </p:nvSpPr>
        <p:spPr>
          <a:xfrm>
            <a:off x="0" y="0"/>
            <a:ext cx="73152" cy="6858000"/>
          </a:xfrm>
          <a:prstGeom prst="rect">
            <a:avLst/>
          </a:prstGeom>
          <a:solidFill>
            <a:srgbClr val="168F9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310896"/>
            <a:ext cx="10058400" cy="219456"/>
          </a:xfrm>
          <a:prstGeom prst="rect">
            <a:avLst/>
          </a:prstGeom>
          <a:noFill/>
        </p:spPr>
        <p:txBody>
          <a:bodyPr wrap="square" lIns="0" tIns="0" rIns="0" bIns="0" anchor="ctr">
            <a:spAutoFit/>
          </a:bodyPr>
          <a:lstStyle/>
          <a:p>
            <a:pPr algn="l">
              <a:spcBef>
                <a:spcPts val="0"/>
              </a:spcBef>
              <a:spcAft>
                <a:spcPts val="0"/>
              </a:spcAft>
            </a:pPr>
            <a:r>
              <a:rPr sz="919" b="1">
                <a:solidFill>
                  <a:srgbClr val="168F90"/>
                </a:solidFill>
                <a:latin typeface="Inter"/>
              </a:rPr>
              <a:t>06 · CRISIS Y APRENDIZAJES</a:t>
            </a:r>
          </a:p>
        </p:txBody>
      </p:sp>
      <p:sp>
        <p:nvSpPr>
          <p:cNvPr id="4" name="TextBox 3"/>
          <p:cNvSpPr txBox="1"/>
          <p:nvPr/>
        </p:nvSpPr>
        <p:spPr>
          <a:xfrm>
            <a:off x="621792" y="649224"/>
            <a:ext cx="10972800" cy="594360"/>
          </a:xfrm>
          <a:prstGeom prst="rect">
            <a:avLst/>
          </a:prstGeom>
          <a:noFill/>
        </p:spPr>
        <p:txBody>
          <a:bodyPr wrap="square" lIns="0" tIns="0" rIns="0" bIns="0" anchor="ctr">
            <a:spAutoFit/>
          </a:bodyPr>
          <a:lstStyle/>
          <a:p>
            <a:pPr algn="l">
              <a:spcBef>
                <a:spcPts val="0"/>
              </a:spcBef>
              <a:spcAft>
                <a:spcPts val="0"/>
              </a:spcAft>
            </a:pPr>
            <a:r>
              <a:rPr sz="2950" b="1">
                <a:solidFill>
                  <a:srgbClr val="0B2941"/>
                </a:solidFill>
                <a:latin typeface="Inter Display"/>
              </a:rPr>
              <a:t>Dos crisis que cambiaron nuestra gestión</a:t>
            </a:r>
          </a:p>
        </p:txBody>
      </p:sp>
      <p:sp>
        <p:nvSpPr>
          <p:cNvPr id="6" name="Rectangle 5"/>
          <p:cNvSpPr/>
          <p:nvPr/>
        </p:nvSpPr>
        <p:spPr>
          <a:xfrm>
            <a:off x="621792" y="1773936"/>
            <a:ext cx="658368" cy="36576"/>
          </a:xfrm>
          <a:prstGeom prst="rect">
            <a:avLst/>
          </a:prstGeom>
          <a:solidFill>
            <a:srgbClr val="E5455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594360" y="6469380"/>
            <a:ext cx="11009376" cy="9144"/>
          </a:xfrm>
          <a:prstGeom prst="rect">
            <a:avLst/>
          </a:prstGeom>
          <a:solidFill>
            <a:srgbClr val="D4E6E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11155680" y="6483096"/>
            <a:ext cx="457200" cy="228600"/>
          </a:xfrm>
          <a:prstGeom prst="rect">
            <a:avLst/>
          </a:prstGeom>
          <a:noFill/>
        </p:spPr>
        <p:txBody>
          <a:bodyPr wrap="square" lIns="0" tIns="0" rIns="0" bIns="0" anchor="ctr">
            <a:spAutoFit/>
          </a:bodyPr>
          <a:lstStyle/>
          <a:p>
            <a:pPr algn="r">
              <a:spcBef>
                <a:spcPts val="0"/>
              </a:spcBef>
              <a:spcAft>
                <a:spcPts val="0"/>
              </a:spcAft>
            </a:pPr>
            <a:r>
              <a:rPr sz="919" b="1">
                <a:solidFill>
                  <a:srgbClr val="869BA5"/>
                </a:solidFill>
                <a:latin typeface="Inter"/>
              </a:rPr>
              <a:t>08</a:t>
            </a:r>
          </a:p>
        </p:txBody>
      </p:sp>
      <p:sp>
        <p:nvSpPr>
          <p:cNvPr id="10" name="Rounded Rectangle 9"/>
          <p:cNvSpPr/>
          <p:nvPr/>
        </p:nvSpPr>
        <p:spPr>
          <a:xfrm>
            <a:off x="667512" y="2057400"/>
            <a:ext cx="5285232" cy="3291840"/>
          </a:xfrm>
          <a:prstGeom prst="roundRect">
            <a:avLst>
              <a:gd name="adj" fmla="val 12000"/>
            </a:avLst>
          </a:prstGeom>
          <a:solidFill>
            <a:srgbClr val="FFFFFF"/>
          </a:solidFill>
          <a:ln w="12700">
            <a:solidFill>
              <a:srgbClr val="D7E6E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p:cNvSpPr/>
          <p:nvPr/>
        </p:nvSpPr>
        <p:spPr>
          <a:xfrm>
            <a:off x="667512" y="2057400"/>
            <a:ext cx="5285232" cy="96012"/>
          </a:xfrm>
          <a:prstGeom prst="rect">
            <a:avLst/>
          </a:prstGeom>
          <a:solidFill>
            <a:srgbClr val="138E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923544" y="2304288"/>
            <a:ext cx="4690872" cy="603504"/>
          </a:xfrm>
          <a:prstGeom prst="rect">
            <a:avLst/>
          </a:prstGeom>
          <a:noFill/>
        </p:spPr>
        <p:txBody>
          <a:bodyPr wrap="square" lIns="0" tIns="0" rIns="0" bIns="0" anchor="ctr">
            <a:spAutoFit/>
          </a:bodyPr>
          <a:lstStyle/>
          <a:p>
            <a:pPr algn="l">
              <a:spcBef>
                <a:spcPts val="0"/>
              </a:spcBef>
              <a:spcAft>
                <a:spcPts val="0"/>
              </a:spcAft>
            </a:pPr>
            <a:r>
              <a:rPr sz="3800" b="1">
                <a:solidFill>
                  <a:srgbClr val="138EC0"/>
                </a:solidFill>
                <a:latin typeface="Inter Display"/>
              </a:rPr>
              <a:t>2007</a:t>
            </a:r>
          </a:p>
        </p:txBody>
      </p:sp>
      <p:sp>
        <p:nvSpPr>
          <p:cNvPr id="13" name="TextBox 12"/>
          <p:cNvSpPr txBox="1"/>
          <p:nvPr/>
        </p:nvSpPr>
        <p:spPr>
          <a:xfrm>
            <a:off x="923544" y="3054096"/>
            <a:ext cx="4636008" cy="402336"/>
          </a:xfrm>
          <a:prstGeom prst="rect">
            <a:avLst/>
          </a:prstGeom>
          <a:noFill/>
        </p:spPr>
        <p:txBody>
          <a:bodyPr wrap="square" lIns="0" tIns="0" rIns="0" bIns="0" anchor="ctr">
            <a:spAutoFit/>
          </a:bodyPr>
          <a:lstStyle/>
          <a:p>
            <a:pPr algn="l">
              <a:spcBef>
                <a:spcPts val="0"/>
              </a:spcBef>
              <a:spcAft>
                <a:spcPts val="0"/>
              </a:spcAft>
            </a:pPr>
            <a:r>
              <a:rPr sz="2000" b="1">
                <a:solidFill>
                  <a:srgbClr val="0B2941"/>
                </a:solidFill>
                <a:latin typeface="Inter Display"/>
              </a:rPr>
              <a:t>Crisis del virus ISA</a:t>
            </a:r>
          </a:p>
        </p:txBody>
      </p:sp>
      <p:sp>
        <p:nvSpPr>
          <p:cNvPr id="14" name="TextBox 13"/>
          <p:cNvSpPr txBox="1"/>
          <p:nvPr/>
        </p:nvSpPr>
        <p:spPr>
          <a:xfrm>
            <a:off x="923544" y="3685032"/>
            <a:ext cx="4672584" cy="768096"/>
          </a:xfrm>
          <a:prstGeom prst="rect">
            <a:avLst/>
          </a:prstGeom>
          <a:noFill/>
        </p:spPr>
        <p:txBody>
          <a:bodyPr wrap="square" lIns="0" tIns="0" rIns="0" bIns="0" anchor="ctr">
            <a:spAutoFit/>
          </a:bodyPr>
          <a:lstStyle/>
          <a:p>
            <a:pPr algn="l">
              <a:spcBef>
                <a:spcPts val="0"/>
              </a:spcBef>
              <a:spcAft>
                <a:spcPts val="0"/>
              </a:spcAft>
            </a:pPr>
            <a:r>
              <a:rPr sz="1300" b="0">
                <a:solidFill>
                  <a:srgbClr val="587080"/>
                </a:solidFill>
                <a:latin typeface="Inter"/>
              </a:rPr>
              <a:t>La enfermedad mostró que los riesgos sanitarios trascienden los límites de cada centro.</a:t>
            </a:r>
          </a:p>
        </p:txBody>
      </p:sp>
      <p:sp>
        <p:nvSpPr>
          <p:cNvPr id="15" name="Rounded Rectangle 14"/>
          <p:cNvSpPr/>
          <p:nvPr/>
        </p:nvSpPr>
        <p:spPr>
          <a:xfrm>
            <a:off x="896112" y="4654296"/>
            <a:ext cx="4800600" cy="484632"/>
          </a:xfrm>
          <a:prstGeom prst="roundRect">
            <a:avLst>
              <a:gd name="adj" fmla="val 12000"/>
            </a:avLst>
          </a:prstGeom>
          <a:solidFill>
            <a:srgbClr val="E7F6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1088136" y="4709160"/>
            <a:ext cx="4443984" cy="338328"/>
          </a:xfrm>
          <a:prstGeom prst="rect">
            <a:avLst/>
          </a:prstGeom>
          <a:noFill/>
        </p:spPr>
        <p:txBody>
          <a:bodyPr wrap="square" lIns="0" tIns="0" rIns="0" bIns="0" anchor="ctr">
            <a:spAutoFit/>
          </a:bodyPr>
          <a:lstStyle/>
          <a:p>
            <a:pPr algn="ctr">
              <a:spcBef>
                <a:spcPts val="0"/>
              </a:spcBef>
              <a:spcAft>
                <a:spcPts val="0"/>
              </a:spcAft>
            </a:pPr>
            <a:r>
              <a:rPr sz="1250" b="1">
                <a:solidFill>
                  <a:srgbClr val="0B2941"/>
                </a:solidFill>
                <a:latin typeface="Inter"/>
              </a:rPr>
              <a:t>Vigilancia · bioseguridad · coordinación</a:t>
            </a:r>
          </a:p>
        </p:txBody>
      </p:sp>
      <p:sp>
        <p:nvSpPr>
          <p:cNvPr id="17" name="Rounded Rectangle 16"/>
          <p:cNvSpPr/>
          <p:nvPr/>
        </p:nvSpPr>
        <p:spPr>
          <a:xfrm>
            <a:off x="6199632" y="2057400"/>
            <a:ext cx="5285232" cy="3291840"/>
          </a:xfrm>
          <a:prstGeom prst="roundRect">
            <a:avLst>
              <a:gd name="adj" fmla="val 12000"/>
            </a:avLst>
          </a:prstGeom>
          <a:solidFill>
            <a:srgbClr val="FFFFFF"/>
          </a:solidFill>
          <a:ln w="12700">
            <a:solidFill>
              <a:srgbClr val="D7E6E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ectangle 17"/>
          <p:cNvSpPr/>
          <p:nvPr/>
        </p:nvSpPr>
        <p:spPr>
          <a:xfrm>
            <a:off x="6199632" y="2057400"/>
            <a:ext cx="5285232" cy="96012"/>
          </a:xfrm>
          <a:prstGeom prst="rect">
            <a:avLst/>
          </a:prstGeom>
          <a:solidFill>
            <a:srgbClr val="168F9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6455664" y="2304288"/>
            <a:ext cx="4690872" cy="603504"/>
          </a:xfrm>
          <a:prstGeom prst="rect">
            <a:avLst/>
          </a:prstGeom>
          <a:noFill/>
        </p:spPr>
        <p:txBody>
          <a:bodyPr wrap="square" lIns="0" tIns="0" rIns="0" bIns="0" anchor="ctr">
            <a:spAutoFit/>
          </a:bodyPr>
          <a:lstStyle/>
          <a:p>
            <a:pPr algn="l">
              <a:spcBef>
                <a:spcPts val="0"/>
              </a:spcBef>
              <a:spcAft>
                <a:spcPts val="0"/>
              </a:spcAft>
            </a:pPr>
            <a:r>
              <a:rPr sz="3800" b="1">
                <a:solidFill>
                  <a:srgbClr val="168F90"/>
                </a:solidFill>
                <a:latin typeface="Inter Display"/>
              </a:rPr>
              <a:t>2016</a:t>
            </a:r>
          </a:p>
        </p:txBody>
      </p:sp>
      <p:sp>
        <p:nvSpPr>
          <p:cNvPr id="20" name="TextBox 19"/>
          <p:cNvSpPr txBox="1"/>
          <p:nvPr/>
        </p:nvSpPr>
        <p:spPr>
          <a:xfrm>
            <a:off x="6455664" y="3054096"/>
            <a:ext cx="4636008" cy="402336"/>
          </a:xfrm>
          <a:prstGeom prst="rect">
            <a:avLst/>
          </a:prstGeom>
          <a:noFill/>
        </p:spPr>
        <p:txBody>
          <a:bodyPr wrap="square" lIns="0" tIns="0" rIns="0" bIns="0" anchor="ctr">
            <a:spAutoFit/>
          </a:bodyPr>
          <a:lstStyle/>
          <a:p>
            <a:pPr algn="l">
              <a:spcBef>
                <a:spcPts val="0"/>
              </a:spcBef>
              <a:spcAft>
                <a:spcPts val="0"/>
              </a:spcAft>
            </a:pPr>
            <a:r>
              <a:rPr sz="2000" b="1">
                <a:solidFill>
                  <a:srgbClr val="0B2941"/>
                </a:solidFill>
                <a:latin typeface="Inter Display"/>
              </a:rPr>
              <a:t>Floraciones algales nocivas</a:t>
            </a:r>
          </a:p>
        </p:txBody>
      </p:sp>
      <p:sp>
        <p:nvSpPr>
          <p:cNvPr id="21" name="TextBox 20"/>
          <p:cNvSpPr txBox="1"/>
          <p:nvPr/>
        </p:nvSpPr>
        <p:spPr>
          <a:xfrm>
            <a:off x="6455664" y="3685032"/>
            <a:ext cx="4672584" cy="768096"/>
          </a:xfrm>
          <a:prstGeom prst="rect">
            <a:avLst/>
          </a:prstGeom>
          <a:noFill/>
        </p:spPr>
        <p:txBody>
          <a:bodyPr wrap="square" lIns="0" tIns="0" rIns="0" bIns="0" anchor="ctr">
            <a:spAutoFit/>
          </a:bodyPr>
          <a:lstStyle/>
          <a:p>
            <a:pPr algn="l">
              <a:spcBef>
                <a:spcPts val="0"/>
              </a:spcBef>
              <a:spcAft>
                <a:spcPts val="0"/>
              </a:spcAft>
            </a:pPr>
            <a:r>
              <a:rPr sz="1300" b="0">
                <a:solidFill>
                  <a:srgbClr val="587080"/>
                </a:solidFill>
                <a:latin typeface="Inter"/>
              </a:rPr>
              <a:t>Pseudochattonella: mortalidad salmonera.</a:t>
            </a:r>
          </a:p>
          <a:p>
            <a:pPr algn="l">
              <a:spcBef>
                <a:spcPts val="0"/>
              </a:spcBef>
              <a:spcAft>
                <a:spcPts val="0"/>
              </a:spcAft>
            </a:pPr>
            <a:r>
              <a:rPr sz="1300" b="0">
                <a:solidFill>
                  <a:srgbClr val="587080"/>
                </a:solidFill>
                <a:latin typeface="Inter"/>
              </a:rPr>
              <a:t>Alexandrium: toxinas y cierres sanitarios.</a:t>
            </a:r>
          </a:p>
        </p:txBody>
      </p:sp>
      <p:sp>
        <p:nvSpPr>
          <p:cNvPr id="22" name="Rounded Rectangle 21"/>
          <p:cNvSpPr/>
          <p:nvPr/>
        </p:nvSpPr>
        <p:spPr>
          <a:xfrm>
            <a:off x="6428232" y="4654296"/>
            <a:ext cx="4800600" cy="484632"/>
          </a:xfrm>
          <a:prstGeom prst="roundRect">
            <a:avLst>
              <a:gd name="adj" fmla="val 12000"/>
            </a:avLst>
          </a:prstGeom>
          <a:solidFill>
            <a:srgbClr val="E7F6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6620256" y="4709160"/>
            <a:ext cx="4443984" cy="338328"/>
          </a:xfrm>
          <a:prstGeom prst="rect">
            <a:avLst/>
          </a:prstGeom>
          <a:noFill/>
        </p:spPr>
        <p:txBody>
          <a:bodyPr wrap="square" lIns="0" tIns="0" rIns="0" bIns="0" anchor="ctr">
            <a:spAutoFit/>
          </a:bodyPr>
          <a:lstStyle/>
          <a:p>
            <a:pPr algn="ctr">
              <a:spcBef>
                <a:spcPts val="0"/>
              </a:spcBef>
              <a:spcAft>
                <a:spcPts val="0"/>
              </a:spcAft>
            </a:pPr>
            <a:r>
              <a:rPr sz="1250" b="1">
                <a:solidFill>
                  <a:srgbClr val="0B2941"/>
                </a:solidFill>
                <a:latin typeface="Inter"/>
              </a:rPr>
              <a:t>Diferenciar amenazas y respuestas</a:t>
            </a:r>
          </a:p>
        </p:txBody>
      </p:sp>
      <p:sp>
        <p:nvSpPr>
          <p:cNvPr id="24" name="TextBox 23"/>
          <p:cNvSpPr txBox="1"/>
          <p:nvPr/>
        </p:nvSpPr>
        <p:spPr>
          <a:xfrm>
            <a:off x="813816" y="5586984"/>
            <a:ext cx="10625328" cy="411480"/>
          </a:xfrm>
          <a:prstGeom prst="rect">
            <a:avLst/>
          </a:prstGeom>
          <a:noFill/>
        </p:spPr>
        <p:txBody>
          <a:bodyPr wrap="square" lIns="0" tIns="0" rIns="0" bIns="0" anchor="ctr">
            <a:spAutoFit/>
          </a:bodyPr>
          <a:lstStyle/>
          <a:p>
            <a:pPr algn="ctr">
              <a:spcBef>
                <a:spcPts val="0"/>
              </a:spcBef>
              <a:spcAft>
                <a:spcPts val="0"/>
              </a:spcAft>
            </a:pPr>
            <a:r>
              <a:rPr sz="2000" b="1" dirty="0" err="1">
                <a:solidFill>
                  <a:srgbClr val="0B2941"/>
                </a:solidFill>
                <a:latin typeface="Inter Display"/>
              </a:rPr>
              <a:t>Aprender</a:t>
            </a:r>
            <a:r>
              <a:rPr sz="2000" b="1" dirty="0">
                <a:solidFill>
                  <a:srgbClr val="0B2941"/>
                </a:solidFill>
                <a:latin typeface="Inter Display"/>
              </a:rPr>
              <a:t> de las crisis es </a:t>
            </a:r>
            <a:r>
              <a:rPr sz="2000" b="1" dirty="0" err="1">
                <a:solidFill>
                  <a:srgbClr val="0B2941"/>
                </a:solidFill>
                <a:latin typeface="Inter Display"/>
              </a:rPr>
              <a:t>necesario</a:t>
            </a:r>
            <a:r>
              <a:rPr sz="2000" b="1" dirty="0">
                <a:solidFill>
                  <a:srgbClr val="0B2941"/>
                </a:solidFill>
                <a:latin typeface="Inter Display"/>
              </a:rPr>
              <a:t>. </a:t>
            </a:r>
            <a:r>
              <a:rPr sz="2000" b="1" dirty="0" err="1">
                <a:solidFill>
                  <a:srgbClr val="0B2941"/>
                </a:solidFill>
                <a:latin typeface="Inter Display"/>
              </a:rPr>
              <a:t>Anticiparse</a:t>
            </a:r>
            <a:r>
              <a:rPr sz="2000" b="1" dirty="0">
                <a:solidFill>
                  <a:srgbClr val="0B2941"/>
                </a:solidFill>
                <a:latin typeface="Inter Display"/>
              </a:rPr>
              <a:t> es </a:t>
            </a:r>
            <a:r>
              <a:rPr sz="2000" b="1" dirty="0" err="1">
                <a:solidFill>
                  <a:srgbClr val="0B2941"/>
                </a:solidFill>
                <a:latin typeface="Inter Display"/>
              </a:rPr>
              <a:t>todavía</a:t>
            </a:r>
            <a:r>
              <a:rPr sz="2000" b="1" dirty="0">
                <a:solidFill>
                  <a:srgbClr val="0B2941"/>
                </a:solidFill>
                <a:latin typeface="Inter Display"/>
              </a:rPr>
              <a:t> </a:t>
            </a:r>
            <a:r>
              <a:rPr sz="2000" b="1" dirty="0" err="1">
                <a:solidFill>
                  <a:srgbClr val="0B2941"/>
                </a:solidFill>
                <a:latin typeface="Inter Display"/>
              </a:rPr>
              <a:t>mejor</a:t>
            </a:r>
            <a:r>
              <a:rPr sz="2000" b="1" dirty="0">
                <a:solidFill>
                  <a:srgbClr val="0B2941"/>
                </a:solidFill>
                <a:latin typeface="Inter Display"/>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P spid="13" grpId="0"/>
      <p:bldP spid="14" grpId="0"/>
      <p:bldP spid="15" grpId="0" animBg="1"/>
      <p:bldP spid="16" grpId="0"/>
      <p:bldP spid="17" grpId="0" animBg="1"/>
      <p:bldP spid="18" grpId="0" animBg="1"/>
      <p:bldP spid="19" grpId="0"/>
      <p:bldP spid="20" grpId="0"/>
      <p:bldP spid="21" grpId="0"/>
      <p:bldP spid="22" grpId="0" animBg="1"/>
      <p:bldP spid="23" grpId="0"/>
      <p:bldP spid="24"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8FBFC"/>
        </a:solidFill>
        <a:effectLst/>
      </p:bgPr>
    </p:bg>
    <p:spTree>
      <p:nvGrpSpPr>
        <p:cNvPr id="1" name=""/>
        <p:cNvGrpSpPr/>
        <p:nvPr/>
      </p:nvGrpSpPr>
      <p:grpSpPr>
        <a:xfrm>
          <a:off x="0" y="0"/>
          <a:ext cx="0" cy="0"/>
          <a:chOff x="0" y="0"/>
          <a:chExt cx="0" cy="0"/>
        </a:xfrm>
      </p:grpSpPr>
      <p:sp>
        <p:nvSpPr>
          <p:cNvPr id="2" name="Rectangle 1"/>
          <p:cNvSpPr/>
          <p:nvPr/>
        </p:nvSpPr>
        <p:spPr>
          <a:xfrm>
            <a:off x="0" y="0"/>
            <a:ext cx="73152" cy="6858000"/>
          </a:xfrm>
          <a:prstGeom prst="rect">
            <a:avLst/>
          </a:prstGeom>
          <a:solidFill>
            <a:srgbClr val="168F9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310896"/>
            <a:ext cx="10058400" cy="219456"/>
          </a:xfrm>
          <a:prstGeom prst="rect">
            <a:avLst/>
          </a:prstGeom>
          <a:noFill/>
        </p:spPr>
        <p:txBody>
          <a:bodyPr wrap="square" lIns="0" tIns="0" rIns="0" bIns="0" anchor="ctr">
            <a:spAutoFit/>
          </a:bodyPr>
          <a:lstStyle/>
          <a:p>
            <a:pPr algn="l">
              <a:spcBef>
                <a:spcPts val="0"/>
              </a:spcBef>
              <a:spcAft>
                <a:spcPts val="0"/>
              </a:spcAft>
            </a:pPr>
            <a:r>
              <a:rPr sz="919" b="1">
                <a:solidFill>
                  <a:srgbClr val="168F90"/>
                </a:solidFill>
                <a:latin typeface="Inter"/>
              </a:rPr>
              <a:t>07 · RELOCALIZACIONES SALMONERAS</a:t>
            </a:r>
          </a:p>
        </p:txBody>
      </p:sp>
      <p:sp>
        <p:nvSpPr>
          <p:cNvPr id="4" name="TextBox 3"/>
          <p:cNvSpPr txBox="1"/>
          <p:nvPr/>
        </p:nvSpPr>
        <p:spPr>
          <a:xfrm>
            <a:off x="621792" y="649224"/>
            <a:ext cx="10972800" cy="594360"/>
          </a:xfrm>
          <a:prstGeom prst="rect">
            <a:avLst/>
          </a:prstGeom>
          <a:noFill/>
        </p:spPr>
        <p:txBody>
          <a:bodyPr wrap="square" lIns="0" tIns="0" rIns="0" bIns="0" anchor="ctr">
            <a:spAutoFit/>
          </a:bodyPr>
          <a:lstStyle/>
          <a:p>
            <a:pPr algn="l">
              <a:spcBef>
                <a:spcPts val="0"/>
              </a:spcBef>
              <a:spcAft>
                <a:spcPts val="0"/>
              </a:spcAft>
            </a:pPr>
            <a:r>
              <a:rPr sz="2950" b="1">
                <a:solidFill>
                  <a:srgbClr val="0B2941"/>
                </a:solidFill>
                <a:latin typeface="Inter Display"/>
              </a:rPr>
              <a:t>Una solución legal aún pendiente</a:t>
            </a:r>
          </a:p>
        </p:txBody>
      </p:sp>
      <p:sp>
        <p:nvSpPr>
          <p:cNvPr id="5" name="TextBox 4"/>
          <p:cNvSpPr txBox="1"/>
          <p:nvPr/>
        </p:nvSpPr>
        <p:spPr>
          <a:xfrm>
            <a:off x="1281567" y="6012180"/>
            <a:ext cx="9819953" cy="369332"/>
          </a:xfrm>
          <a:prstGeom prst="rect">
            <a:avLst/>
          </a:prstGeom>
          <a:noFill/>
        </p:spPr>
        <p:txBody>
          <a:bodyPr wrap="square" lIns="0" tIns="0" rIns="0" bIns="0" anchor="ctr">
            <a:spAutoFit/>
          </a:bodyPr>
          <a:lstStyle/>
          <a:p>
            <a:pPr algn="l">
              <a:spcBef>
                <a:spcPts val="0"/>
              </a:spcBef>
              <a:spcAft>
                <a:spcPts val="0"/>
              </a:spcAft>
            </a:pPr>
            <a:r>
              <a:rPr sz="2400" b="1" dirty="0" err="1">
                <a:solidFill>
                  <a:srgbClr val="587080"/>
                </a:solidFill>
                <a:latin typeface="Inter"/>
              </a:rPr>
              <a:t>Evidencia</a:t>
            </a:r>
            <a:r>
              <a:rPr sz="2400" b="1" dirty="0">
                <a:solidFill>
                  <a:srgbClr val="587080"/>
                </a:solidFill>
                <a:latin typeface="Inter"/>
              </a:rPr>
              <a:t>, </a:t>
            </a:r>
            <a:r>
              <a:rPr sz="2400" b="1" dirty="0" err="1">
                <a:solidFill>
                  <a:srgbClr val="587080"/>
                </a:solidFill>
                <a:latin typeface="Inter"/>
              </a:rPr>
              <a:t>propósito</a:t>
            </a:r>
            <a:r>
              <a:rPr sz="2400" b="1" dirty="0">
                <a:solidFill>
                  <a:srgbClr val="587080"/>
                </a:solidFill>
                <a:latin typeface="Inter"/>
              </a:rPr>
              <a:t> y ley: la </a:t>
            </a:r>
            <a:r>
              <a:rPr sz="2400" b="1" dirty="0" err="1">
                <a:solidFill>
                  <a:srgbClr val="587080"/>
                </a:solidFill>
                <a:latin typeface="Inter"/>
              </a:rPr>
              <a:t>brecha</a:t>
            </a:r>
            <a:r>
              <a:rPr sz="2400" b="1" dirty="0">
                <a:solidFill>
                  <a:srgbClr val="587080"/>
                </a:solidFill>
                <a:latin typeface="Inter"/>
              </a:rPr>
              <a:t> </a:t>
            </a:r>
            <a:r>
              <a:rPr sz="2400" b="1" dirty="0" err="1">
                <a:solidFill>
                  <a:srgbClr val="587080"/>
                </a:solidFill>
                <a:latin typeface="Inter"/>
              </a:rPr>
              <a:t>aparece</a:t>
            </a:r>
            <a:r>
              <a:rPr sz="2400" b="1" dirty="0">
                <a:solidFill>
                  <a:srgbClr val="587080"/>
                </a:solidFill>
                <a:latin typeface="Inter"/>
              </a:rPr>
              <a:t> al </a:t>
            </a:r>
            <a:r>
              <a:rPr sz="2400" b="1" dirty="0" err="1">
                <a:solidFill>
                  <a:srgbClr val="587080"/>
                </a:solidFill>
                <a:latin typeface="Inter"/>
              </a:rPr>
              <a:t>convertirlos</a:t>
            </a:r>
            <a:r>
              <a:rPr sz="2400" b="1" dirty="0">
                <a:solidFill>
                  <a:srgbClr val="587080"/>
                </a:solidFill>
                <a:latin typeface="Inter"/>
              </a:rPr>
              <a:t> </a:t>
            </a:r>
            <a:r>
              <a:rPr sz="2400" b="1" dirty="0" err="1">
                <a:solidFill>
                  <a:srgbClr val="587080"/>
                </a:solidFill>
                <a:latin typeface="Inter"/>
              </a:rPr>
              <a:t>en</a:t>
            </a:r>
            <a:r>
              <a:rPr sz="2400" b="1" dirty="0">
                <a:solidFill>
                  <a:srgbClr val="587080"/>
                </a:solidFill>
                <a:latin typeface="Inter"/>
              </a:rPr>
              <a:t> </a:t>
            </a:r>
            <a:r>
              <a:rPr sz="2400" b="1" dirty="0" err="1">
                <a:solidFill>
                  <a:srgbClr val="587080"/>
                </a:solidFill>
                <a:latin typeface="Inter"/>
              </a:rPr>
              <a:t>resultados</a:t>
            </a:r>
            <a:r>
              <a:rPr sz="2400" b="1" dirty="0">
                <a:solidFill>
                  <a:srgbClr val="587080"/>
                </a:solidFill>
                <a:latin typeface="Inter"/>
              </a:rPr>
              <a:t>.</a:t>
            </a:r>
          </a:p>
        </p:txBody>
      </p:sp>
      <p:sp>
        <p:nvSpPr>
          <p:cNvPr id="6" name="Rectangle 5"/>
          <p:cNvSpPr/>
          <p:nvPr/>
        </p:nvSpPr>
        <p:spPr>
          <a:xfrm>
            <a:off x="621792" y="1773936"/>
            <a:ext cx="658368" cy="36576"/>
          </a:xfrm>
          <a:prstGeom prst="rect">
            <a:avLst/>
          </a:prstGeom>
          <a:solidFill>
            <a:srgbClr val="E5455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594360" y="6469380"/>
            <a:ext cx="11009376" cy="9144"/>
          </a:xfrm>
          <a:prstGeom prst="rect">
            <a:avLst/>
          </a:prstGeom>
          <a:solidFill>
            <a:srgbClr val="D4E6E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11155680" y="6483096"/>
            <a:ext cx="457200" cy="228600"/>
          </a:xfrm>
          <a:prstGeom prst="rect">
            <a:avLst/>
          </a:prstGeom>
          <a:noFill/>
        </p:spPr>
        <p:txBody>
          <a:bodyPr wrap="square" lIns="0" tIns="0" rIns="0" bIns="0" anchor="ctr">
            <a:spAutoFit/>
          </a:bodyPr>
          <a:lstStyle/>
          <a:p>
            <a:pPr algn="r">
              <a:spcBef>
                <a:spcPts val="0"/>
              </a:spcBef>
              <a:spcAft>
                <a:spcPts val="0"/>
              </a:spcAft>
            </a:pPr>
            <a:r>
              <a:rPr sz="919" b="1">
                <a:solidFill>
                  <a:srgbClr val="869BA5"/>
                </a:solidFill>
                <a:latin typeface="Inter"/>
              </a:rPr>
              <a:t>09</a:t>
            </a:r>
          </a:p>
        </p:txBody>
      </p:sp>
      <p:sp>
        <p:nvSpPr>
          <p:cNvPr id="10" name="Rounded Rectangle 9"/>
          <p:cNvSpPr/>
          <p:nvPr/>
        </p:nvSpPr>
        <p:spPr>
          <a:xfrm>
            <a:off x="713232" y="2066543"/>
            <a:ext cx="3465576" cy="1115568"/>
          </a:xfrm>
          <a:prstGeom prst="roundRect">
            <a:avLst>
              <a:gd name="adj" fmla="val 12000"/>
            </a:avLst>
          </a:prstGeom>
          <a:solidFill>
            <a:srgbClr val="FFFFFF"/>
          </a:solidFill>
          <a:ln w="12700">
            <a:solidFill>
              <a:srgbClr val="DCE8E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859536" y="2221992"/>
            <a:ext cx="1005840" cy="475488"/>
          </a:xfrm>
          <a:prstGeom prst="rect">
            <a:avLst/>
          </a:prstGeom>
          <a:noFill/>
        </p:spPr>
        <p:txBody>
          <a:bodyPr wrap="square" lIns="0" tIns="0" rIns="0" bIns="0" anchor="ctr">
            <a:spAutoFit/>
          </a:bodyPr>
          <a:lstStyle/>
          <a:p>
            <a:pPr algn="l">
              <a:spcBef>
                <a:spcPts val="0"/>
              </a:spcBef>
              <a:spcAft>
                <a:spcPts val="0"/>
              </a:spcAft>
            </a:pPr>
            <a:r>
              <a:rPr sz="2700" b="1">
                <a:solidFill>
                  <a:srgbClr val="168F90"/>
                </a:solidFill>
                <a:latin typeface="Inter Display"/>
              </a:rPr>
              <a:t>2007</a:t>
            </a:r>
          </a:p>
        </p:txBody>
      </p:sp>
      <p:sp>
        <p:nvSpPr>
          <p:cNvPr id="12" name="TextBox 11"/>
          <p:cNvSpPr txBox="1"/>
          <p:nvPr/>
        </p:nvSpPr>
        <p:spPr>
          <a:xfrm>
            <a:off x="1901952" y="2221992"/>
            <a:ext cx="2048256" cy="265176"/>
          </a:xfrm>
          <a:prstGeom prst="rect">
            <a:avLst/>
          </a:prstGeom>
          <a:noFill/>
        </p:spPr>
        <p:txBody>
          <a:bodyPr wrap="square" lIns="0" tIns="0" rIns="0" bIns="0" anchor="ctr">
            <a:spAutoFit/>
          </a:bodyPr>
          <a:lstStyle/>
          <a:p>
            <a:pPr algn="l">
              <a:spcBef>
                <a:spcPts val="0"/>
              </a:spcBef>
              <a:spcAft>
                <a:spcPts val="0"/>
              </a:spcAft>
            </a:pPr>
            <a:r>
              <a:rPr sz="1050" b="1">
                <a:solidFill>
                  <a:srgbClr val="138EC0"/>
                </a:solidFill>
                <a:latin typeface="Inter"/>
              </a:rPr>
              <a:t>CRISIS ISA</a:t>
            </a:r>
          </a:p>
        </p:txBody>
      </p:sp>
      <p:sp>
        <p:nvSpPr>
          <p:cNvPr id="13" name="TextBox 12"/>
          <p:cNvSpPr txBox="1"/>
          <p:nvPr/>
        </p:nvSpPr>
        <p:spPr>
          <a:xfrm>
            <a:off x="1901952" y="2560320"/>
            <a:ext cx="2075688" cy="420624"/>
          </a:xfrm>
          <a:prstGeom prst="rect">
            <a:avLst/>
          </a:prstGeom>
          <a:noFill/>
        </p:spPr>
        <p:txBody>
          <a:bodyPr wrap="square" lIns="0" tIns="0" rIns="0" bIns="0" anchor="ctr">
            <a:spAutoFit/>
          </a:bodyPr>
          <a:lstStyle/>
          <a:p>
            <a:pPr algn="l">
              <a:spcBef>
                <a:spcPts val="0"/>
              </a:spcBef>
              <a:spcAft>
                <a:spcPts val="0"/>
              </a:spcAft>
            </a:pPr>
            <a:r>
              <a:rPr sz="1150" b="1">
                <a:solidFill>
                  <a:srgbClr val="0B2941"/>
                </a:solidFill>
                <a:latin typeface="Inter"/>
              </a:rPr>
              <a:t>Necesidad de reordenamiento</a:t>
            </a:r>
          </a:p>
        </p:txBody>
      </p:sp>
      <p:sp>
        <p:nvSpPr>
          <p:cNvPr id="14" name="Rounded Rectangle 13"/>
          <p:cNvSpPr/>
          <p:nvPr/>
        </p:nvSpPr>
        <p:spPr>
          <a:xfrm>
            <a:off x="4315968" y="2066543"/>
            <a:ext cx="3465576" cy="1115568"/>
          </a:xfrm>
          <a:prstGeom prst="roundRect">
            <a:avLst>
              <a:gd name="adj" fmla="val 12000"/>
            </a:avLst>
          </a:prstGeom>
          <a:solidFill>
            <a:srgbClr val="FFFFFF"/>
          </a:solidFill>
          <a:ln w="12700">
            <a:solidFill>
              <a:srgbClr val="DCE8E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4462272" y="2221992"/>
            <a:ext cx="1005840" cy="475488"/>
          </a:xfrm>
          <a:prstGeom prst="rect">
            <a:avLst/>
          </a:prstGeom>
          <a:noFill/>
        </p:spPr>
        <p:txBody>
          <a:bodyPr wrap="square" lIns="0" tIns="0" rIns="0" bIns="0" anchor="ctr">
            <a:spAutoFit/>
          </a:bodyPr>
          <a:lstStyle/>
          <a:p>
            <a:pPr algn="l">
              <a:spcBef>
                <a:spcPts val="0"/>
              </a:spcBef>
              <a:spcAft>
                <a:spcPts val="0"/>
              </a:spcAft>
            </a:pPr>
            <a:r>
              <a:rPr sz="2700" b="1">
                <a:solidFill>
                  <a:srgbClr val="168F90"/>
                </a:solidFill>
                <a:latin typeface="Inter Display"/>
              </a:rPr>
              <a:t>2010</a:t>
            </a:r>
          </a:p>
        </p:txBody>
      </p:sp>
      <p:sp>
        <p:nvSpPr>
          <p:cNvPr id="16" name="TextBox 15"/>
          <p:cNvSpPr txBox="1"/>
          <p:nvPr/>
        </p:nvSpPr>
        <p:spPr>
          <a:xfrm>
            <a:off x="5504688" y="2221992"/>
            <a:ext cx="2048256" cy="265176"/>
          </a:xfrm>
          <a:prstGeom prst="rect">
            <a:avLst/>
          </a:prstGeom>
          <a:noFill/>
        </p:spPr>
        <p:txBody>
          <a:bodyPr wrap="square" lIns="0" tIns="0" rIns="0" bIns="0" anchor="ctr">
            <a:spAutoFit/>
          </a:bodyPr>
          <a:lstStyle/>
          <a:p>
            <a:pPr algn="l">
              <a:spcBef>
                <a:spcPts val="0"/>
              </a:spcBef>
              <a:spcAft>
                <a:spcPts val="0"/>
              </a:spcAft>
            </a:pPr>
            <a:r>
              <a:rPr sz="1050" b="1">
                <a:solidFill>
                  <a:srgbClr val="138EC0"/>
                </a:solidFill>
                <a:latin typeface="Inter"/>
              </a:rPr>
              <a:t>LEY 20.434</a:t>
            </a:r>
          </a:p>
        </p:txBody>
      </p:sp>
      <p:sp>
        <p:nvSpPr>
          <p:cNvPr id="17" name="TextBox 16"/>
          <p:cNvSpPr txBox="1"/>
          <p:nvPr/>
        </p:nvSpPr>
        <p:spPr>
          <a:xfrm>
            <a:off x="5504688" y="2560320"/>
            <a:ext cx="2075688" cy="420624"/>
          </a:xfrm>
          <a:prstGeom prst="rect">
            <a:avLst/>
          </a:prstGeom>
          <a:noFill/>
        </p:spPr>
        <p:txBody>
          <a:bodyPr wrap="square" lIns="0" tIns="0" rIns="0" bIns="0" anchor="ctr">
            <a:spAutoFit/>
          </a:bodyPr>
          <a:lstStyle/>
          <a:p>
            <a:pPr algn="l">
              <a:spcBef>
                <a:spcPts val="0"/>
              </a:spcBef>
              <a:spcAft>
                <a:spcPts val="0"/>
              </a:spcAft>
            </a:pPr>
            <a:r>
              <a:rPr sz="1150" b="1">
                <a:solidFill>
                  <a:srgbClr val="0B2941"/>
                </a:solidFill>
                <a:latin typeface="Inter"/>
              </a:rPr>
              <a:t>Herramienta de relocalización</a:t>
            </a:r>
          </a:p>
        </p:txBody>
      </p:sp>
      <p:sp>
        <p:nvSpPr>
          <p:cNvPr id="18" name="Rounded Rectangle 17"/>
          <p:cNvSpPr/>
          <p:nvPr/>
        </p:nvSpPr>
        <p:spPr>
          <a:xfrm>
            <a:off x="7973568" y="2066543"/>
            <a:ext cx="3465576" cy="1115568"/>
          </a:xfrm>
          <a:prstGeom prst="roundRect">
            <a:avLst>
              <a:gd name="adj" fmla="val 12000"/>
            </a:avLst>
          </a:prstGeom>
          <a:solidFill>
            <a:srgbClr val="FFFFFF"/>
          </a:solidFill>
          <a:ln w="12700">
            <a:solidFill>
              <a:srgbClr val="DCE8E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8119872" y="2221992"/>
            <a:ext cx="1005840" cy="475488"/>
          </a:xfrm>
          <a:prstGeom prst="rect">
            <a:avLst/>
          </a:prstGeom>
          <a:noFill/>
        </p:spPr>
        <p:txBody>
          <a:bodyPr wrap="square" lIns="0" tIns="0" rIns="0" bIns="0" anchor="ctr">
            <a:spAutoFit/>
          </a:bodyPr>
          <a:lstStyle/>
          <a:p>
            <a:pPr algn="l">
              <a:spcBef>
                <a:spcPts val="0"/>
              </a:spcBef>
              <a:spcAft>
                <a:spcPts val="0"/>
              </a:spcAft>
            </a:pPr>
            <a:r>
              <a:rPr sz="2700" b="1">
                <a:solidFill>
                  <a:srgbClr val="168F90"/>
                </a:solidFill>
                <a:latin typeface="Inter Display"/>
              </a:rPr>
              <a:t>2026</a:t>
            </a:r>
          </a:p>
        </p:txBody>
      </p:sp>
      <p:sp>
        <p:nvSpPr>
          <p:cNvPr id="20" name="TextBox 19"/>
          <p:cNvSpPr txBox="1"/>
          <p:nvPr/>
        </p:nvSpPr>
        <p:spPr>
          <a:xfrm>
            <a:off x="9162288" y="2221992"/>
            <a:ext cx="2048256" cy="265176"/>
          </a:xfrm>
          <a:prstGeom prst="rect">
            <a:avLst/>
          </a:prstGeom>
          <a:noFill/>
        </p:spPr>
        <p:txBody>
          <a:bodyPr wrap="square" lIns="0" tIns="0" rIns="0" bIns="0" anchor="ctr">
            <a:spAutoFit/>
          </a:bodyPr>
          <a:lstStyle/>
          <a:p>
            <a:pPr algn="l">
              <a:spcBef>
                <a:spcPts val="0"/>
              </a:spcBef>
              <a:spcAft>
                <a:spcPts val="0"/>
              </a:spcAft>
            </a:pPr>
            <a:r>
              <a:rPr sz="1050" b="1">
                <a:solidFill>
                  <a:srgbClr val="138EC0"/>
                </a:solidFill>
                <a:latin typeface="Inter"/>
              </a:rPr>
              <a:t>BALANCE</a:t>
            </a:r>
          </a:p>
        </p:txBody>
      </p:sp>
      <p:sp>
        <p:nvSpPr>
          <p:cNvPr id="21" name="TextBox 20"/>
          <p:cNvSpPr txBox="1"/>
          <p:nvPr/>
        </p:nvSpPr>
        <p:spPr>
          <a:xfrm>
            <a:off x="9162288" y="2560320"/>
            <a:ext cx="2075688" cy="420624"/>
          </a:xfrm>
          <a:prstGeom prst="rect">
            <a:avLst/>
          </a:prstGeom>
          <a:noFill/>
        </p:spPr>
        <p:txBody>
          <a:bodyPr wrap="square" lIns="0" tIns="0" rIns="0" bIns="0" anchor="ctr">
            <a:spAutoFit/>
          </a:bodyPr>
          <a:lstStyle/>
          <a:p>
            <a:pPr algn="l">
              <a:spcBef>
                <a:spcPts val="0"/>
              </a:spcBef>
              <a:spcAft>
                <a:spcPts val="0"/>
              </a:spcAft>
            </a:pPr>
            <a:r>
              <a:rPr sz="1150" b="1">
                <a:solidFill>
                  <a:srgbClr val="0B2941"/>
                </a:solidFill>
                <a:latin typeface="Inter"/>
              </a:rPr>
              <a:t>Implementación aún limitada</a:t>
            </a:r>
          </a:p>
        </p:txBody>
      </p:sp>
      <p:sp>
        <p:nvSpPr>
          <p:cNvPr id="22" name="Rounded Rectangle 21"/>
          <p:cNvSpPr/>
          <p:nvPr/>
        </p:nvSpPr>
        <p:spPr>
          <a:xfrm>
            <a:off x="777240" y="3557016"/>
            <a:ext cx="5138928" cy="1600200"/>
          </a:xfrm>
          <a:prstGeom prst="roundRect">
            <a:avLst>
              <a:gd name="adj" fmla="val 12000"/>
            </a:avLst>
          </a:prstGeom>
          <a:solidFill>
            <a:srgbClr val="0B29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1005840" y="3739896"/>
            <a:ext cx="1371600" cy="987552"/>
          </a:xfrm>
          <a:prstGeom prst="rect">
            <a:avLst/>
          </a:prstGeom>
          <a:noFill/>
        </p:spPr>
        <p:txBody>
          <a:bodyPr wrap="square" lIns="0" tIns="0" rIns="0" bIns="0" anchor="ctr">
            <a:spAutoFit/>
          </a:bodyPr>
          <a:lstStyle/>
          <a:p>
            <a:pPr algn="l">
              <a:spcBef>
                <a:spcPts val="0"/>
              </a:spcBef>
              <a:spcAft>
                <a:spcPts val="0"/>
              </a:spcAft>
            </a:pPr>
            <a:r>
              <a:rPr sz="6200" b="1">
                <a:solidFill>
                  <a:srgbClr val="FFFFFF"/>
                </a:solidFill>
                <a:latin typeface="Inter Display"/>
              </a:rPr>
              <a:t>1</a:t>
            </a:r>
          </a:p>
        </p:txBody>
      </p:sp>
      <p:sp>
        <p:nvSpPr>
          <p:cNvPr id="24" name="TextBox 23"/>
          <p:cNvSpPr txBox="1"/>
          <p:nvPr/>
        </p:nvSpPr>
        <p:spPr>
          <a:xfrm>
            <a:off x="2176272" y="3813048"/>
            <a:ext cx="3355848" cy="365760"/>
          </a:xfrm>
          <a:prstGeom prst="rect">
            <a:avLst/>
          </a:prstGeom>
          <a:noFill/>
        </p:spPr>
        <p:txBody>
          <a:bodyPr wrap="square" lIns="0" tIns="0" rIns="0" bIns="0" anchor="ctr">
            <a:spAutoFit/>
          </a:bodyPr>
          <a:lstStyle/>
          <a:p>
            <a:pPr algn="l">
              <a:spcBef>
                <a:spcPts val="0"/>
              </a:spcBef>
              <a:spcAft>
                <a:spcPts val="0"/>
              </a:spcAft>
            </a:pPr>
            <a:r>
              <a:rPr sz="1900" b="1">
                <a:solidFill>
                  <a:srgbClr val="FFFFFF"/>
                </a:solidFill>
                <a:latin typeface="Inter Display"/>
              </a:rPr>
              <a:t>de 1.060 solicitudes</a:t>
            </a:r>
          </a:p>
        </p:txBody>
      </p:sp>
      <p:sp>
        <p:nvSpPr>
          <p:cNvPr id="25" name="TextBox 24"/>
          <p:cNvSpPr txBox="1"/>
          <p:nvPr/>
        </p:nvSpPr>
        <p:spPr>
          <a:xfrm>
            <a:off x="2194560" y="4224528"/>
            <a:ext cx="3319272" cy="475488"/>
          </a:xfrm>
          <a:prstGeom prst="rect">
            <a:avLst/>
          </a:prstGeom>
          <a:noFill/>
        </p:spPr>
        <p:txBody>
          <a:bodyPr wrap="square" lIns="0" tIns="0" rIns="0" bIns="0" anchor="ctr">
            <a:spAutoFit/>
          </a:bodyPr>
          <a:lstStyle/>
          <a:p>
            <a:pPr algn="l">
              <a:spcBef>
                <a:spcPts val="0"/>
              </a:spcBef>
              <a:spcAft>
                <a:spcPts val="0"/>
              </a:spcAft>
            </a:pPr>
            <a:r>
              <a:rPr sz="1330" b="0">
                <a:solidFill>
                  <a:srgbClr val="D9ECEC"/>
                </a:solidFill>
                <a:latin typeface="Inter"/>
              </a:rPr>
              <a:t>con relocalización otorgada</a:t>
            </a:r>
          </a:p>
        </p:txBody>
      </p:sp>
      <p:sp>
        <p:nvSpPr>
          <p:cNvPr id="27" name="Rounded Rectangle 26"/>
          <p:cNvSpPr/>
          <p:nvPr/>
        </p:nvSpPr>
        <p:spPr>
          <a:xfrm>
            <a:off x="6181344" y="3538728"/>
            <a:ext cx="5193792" cy="1892807"/>
          </a:xfrm>
          <a:prstGeom prst="roundRect">
            <a:avLst>
              <a:gd name="adj" fmla="val 12000"/>
            </a:avLst>
          </a:prstGeom>
          <a:solidFill>
            <a:srgbClr val="E7F6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p:cNvSpPr txBox="1"/>
          <p:nvPr/>
        </p:nvSpPr>
        <p:spPr>
          <a:xfrm>
            <a:off x="6483096" y="3767328"/>
            <a:ext cx="4581144" cy="347472"/>
          </a:xfrm>
          <a:prstGeom prst="rect">
            <a:avLst/>
          </a:prstGeom>
          <a:noFill/>
        </p:spPr>
        <p:txBody>
          <a:bodyPr wrap="square" lIns="0" tIns="0" rIns="0" bIns="0" anchor="ctr">
            <a:spAutoFit/>
          </a:bodyPr>
          <a:lstStyle/>
          <a:p>
            <a:pPr algn="l">
              <a:spcBef>
                <a:spcPts val="0"/>
              </a:spcBef>
              <a:spcAft>
                <a:spcPts val="0"/>
              </a:spcAft>
            </a:pPr>
            <a:r>
              <a:rPr sz="1550" b="1">
                <a:solidFill>
                  <a:srgbClr val="168F90"/>
                </a:solidFill>
                <a:latin typeface="Inter Display"/>
              </a:rPr>
              <a:t>¿DÓNDE ESTÁ LA BRECHA?</a:t>
            </a:r>
          </a:p>
        </p:txBody>
      </p:sp>
      <p:sp>
        <p:nvSpPr>
          <p:cNvPr id="29" name="TextBox 28"/>
          <p:cNvSpPr txBox="1"/>
          <p:nvPr/>
        </p:nvSpPr>
        <p:spPr>
          <a:xfrm>
            <a:off x="6483096" y="4321093"/>
            <a:ext cx="4517136" cy="830997"/>
          </a:xfrm>
          <a:prstGeom prst="rect">
            <a:avLst/>
          </a:prstGeom>
          <a:noFill/>
        </p:spPr>
        <p:txBody>
          <a:bodyPr wrap="square" lIns="0" tIns="0" rIns="0" bIns="0" anchor="ctr">
            <a:spAutoFit/>
          </a:bodyPr>
          <a:lstStyle/>
          <a:p>
            <a:pPr algn="l">
              <a:spcBef>
                <a:spcPts val="0"/>
              </a:spcBef>
              <a:spcAft>
                <a:spcPts val="0"/>
              </a:spcAft>
            </a:pPr>
            <a:r>
              <a:rPr b="0" dirty="0" err="1">
                <a:solidFill>
                  <a:srgbClr val="0B2941"/>
                </a:solidFill>
                <a:latin typeface="Inter"/>
              </a:rPr>
              <a:t>Necesidad</a:t>
            </a:r>
            <a:r>
              <a:rPr b="0" dirty="0">
                <a:solidFill>
                  <a:srgbClr val="0B2941"/>
                </a:solidFill>
                <a:latin typeface="Inter"/>
              </a:rPr>
              <a:t> </a:t>
            </a:r>
            <a:r>
              <a:rPr b="0" dirty="0" err="1">
                <a:solidFill>
                  <a:srgbClr val="0B2941"/>
                </a:solidFill>
                <a:latin typeface="Inter"/>
              </a:rPr>
              <a:t>reconocida</a:t>
            </a:r>
            <a:endParaRPr b="0" dirty="0">
              <a:solidFill>
                <a:srgbClr val="0B2941"/>
              </a:solidFill>
              <a:latin typeface="Inter"/>
            </a:endParaRPr>
          </a:p>
          <a:p>
            <a:pPr algn="l">
              <a:spcBef>
                <a:spcPts val="0"/>
              </a:spcBef>
              <a:spcAft>
                <a:spcPts val="0"/>
              </a:spcAft>
            </a:pPr>
            <a:r>
              <a:rPr b="0" dirty="0" err="1">
                <a:solidFill>
                  <a:srgbClr val="0B2941"/>
                </a:solidFill>
                <a:latin typeface="Inter"/>
              </a:rPr>
              <a:t>Instrumento</a:t>
            </a:r>
            <a:r>
              <a:rPr b="0" dirty="0">
                <a:solidFill>
                  <a:srgbClr val="0B2941"/>
                </a:solidFill>
                <a:latin typeface="Inter"/>
              </a:rPr>
              <a:t> legal disponible</a:t>
            </a:r>
          </a:p>
          <a:p>
            <a:pPr algn="l">
              <a:spcBef>
                <a:spcPts val="0"/>
              </a:spcBef>
              <a:spcAft>
                <a:spcPts val="0"/>
              </a:spcAft>
            </a:pPr>
            <a:r>
              <a:rPr lang="es-419" b="0" dirty="0">
                <a:solidFill>
                  <a:srgbClr val="0B2941"/>
                </a:solidFill>
                <a:latin typeface="Inter"/>
              </a:rPr>
              <a:t>Gobernanza no articulda</a:t>
            </a:r>
            <a:endParaRPr b="0" dirty="0">
              <a:solidFill>
                <a:srgbClr val="0B2941"/>
              </a:solidFill>
              <a:latin typeface="Inte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6">
    <p:bg>
      <p:bgPr>
        <a:solidFill>
          <a:srgbClr val="F7FAFB"/>
        </a:solidFill>
        <a:effectLst/>
      </p:bgPr>
    </p:bg>
    <p:spTree>
      <p:nvGrpSpPr>
        <p:cNvPr id="1" name=""/>
        <p:cNvGrpSpPr/>
        <p:nvPr/>
      </p:nvGrpSpPr>
      <p:grpSpPr>
        <a:xfrm>
          <a:off x="0" y="0"/>
          <a:ext cx="0" cy="0"/>
          <a:chOff x="0" y="0"/>
          <a:chExt cx="0" cy="0"/>
        </a:xfrm>
      </p:grpSpPr>
      <p:sp>
        <p:nvSpPr>
          <p:cNvPr id="2" name="Shape 0"/>
          <p:cNvSpPr/>
          <p:nvPr/>
        </p:nvSpPr>
        <p:spPr>
          <a:xfrm>
            <a:off x="0" y="0"/>
            <a:ext cx="70409" cy="6858000"/>
          </a:xfrm>
          <a:prstGeom prst="rect">
            <a:avLst/>
          </a:prstGeom>
          <a:solidFill>
            <a:srgbClr val="168F90"/>
          </a:solidFill>
          <a:ln w="12700">
            <a:solidFill>
              <a:srgbClr val="168F90">
                <a:alpha val="0"/>
              </a:srgbClr>
            </a:solidFill>
            <a:prstDash val="solid"/>
          </a:ln>
        </p:spPr>
        <p:txBody>
          <a:bodyPr/>
          <a:lstStyle/>
          <a:p>
            <a:endParaRPr/>
          </a:p>
        </p:txBody>
      </p:sp>
      <p:sp>
        <p:nvSpPr>
          <p:cNvPr id="3" name="Text 1"/>
          <p:cNvSpPr/>
          <p:nvPr/>
        </p:nvSpPr>
        <p:spPr>
          <a:xfrm>
            <a:off x="621792" y="310896"/>
            <a:ext cx="9144000" cy="182880"/>
          </a:xfrm>
          <a:prstGeom prst="rect">
            <a:avLst/>
          </a:prstGeom>
          <a:noFill/>
          <a:ln/>
        </p:spPr>
        <p:txBody>
          <a:bodyPr wrap="square" lIns="0" tIns="0" rIns="0" bIns="0" rtlCol="0" anchor="ctr">
            <a:normAutofit/>
          </a:bodyPr>
          <a:lstStyle/>
          <a:p>
            <a:pPr marL="0" indent="0" algn="l">
              <a:buNone/>
            </a:pPr>
            <a:r>
              <a:rPr lang="en-US" sz="910" b="1" kern="0" spc="120" dirty="0">
                <a:solidFill>
                  <a:srgbClr val="168F90"/>
                </a:solidFill>
                <a:latin typeface="Inter" pitchFamily="34" charset="0"/>
                <a:ea typeface="Inter" pitchFamily="34" charset="-122"/>
                <a:cs typeface="Inter" pitchFamily="34" charset="-120"/>
              </a:rPr>
              <a:t>08 · ARTICULACIÓN INSTITUCIONAL</a:t>
            </a:r>
            <a:endParaRPr lang="en-US" sz="910" dirty="0"/>
          </a:p>
        </p:txBody>
      </p:sp>
      <p:sp>
        <p:nvSpPr>
          <p:cNvPr id="4" name="Text 2"/>
          <p:cNvSpPr/>
          <p:nvPr/>
        </p:nvSpPr>
        <p:spPr>
          <a:xfrm>
            <a:off x="621792" y="640080"/>
            <a:ext cx="10972800" cy="566928"/>
          </a:xfrm>
          <a:prstGeom prst="rect">
            <a:avLst/>
          </a:prstGeom>
          <a:noFill/>
          <a:ln/>
        </p:spPr>
        <p:txBody>
          <a:bodyPr wrap="square" lIns="0" tIns="0" rIns="0" bIns="0" rtlCol="0" anchor="ctr">
            <a:normAutofit/>
          </a:bodyPr>
          <a:lstStyle/>
          <a:p>
            <a:pPr marL="0" indent="0" algn="l">
              <a:buNone/>
            </a:pPr>
            <a:r>
              <a:rPr lang="en-US" sz="2950" b="1" dirty="0">
                <a:solidFill>
                  <a:srgbClr val="0B2941"/>
                </a:solidFill>
                <a:latin typeface="Inter Display" pitchFamily="34" charset="0"/>
                <a:ea typeface="Inter Display" pitchFamily="34" charset="-122"/>
                <a:cs typeface="Inter Display" pitchFamily="34" charset="-120"/>
              </a:rPr>
              <a:t>Cuando las regulaciones no conversan</a:t>
            </a:r>
            <a:endParaRPr lang="en-US" sz="2950" dirty="0"/>
          </a:p>
        </p:txBody>
      </p:sp>
      <p:sp>
        <p:nvSpPr>
          <p:cNvPr id="5" name="Text 3"/>
          <p:cNvSpPr/>
          <p:nvPr/>
        </p:nvSpPr>
        <p:spPr>
          <a:xfrm>
            <a:off x="640080" y="1280160"/>
            <a:ext cx="10881360" cy="384048"/>
          </a:xfrm>
          <a:prstGeom prst="rect">
            <a:avLst/>
          </a:prstGeom>
          <a:noFill/>
          <a:ln/>
        </p:spPr>
        <p:txBody>
          <a:bodyPr wrap="square" lIns="0" tIns="0" rIns="0" bIns="0" rtlCol="0" anchor="ctr">
            <a:normAutofit/>
          </a:bodyPr>
          <a:lstStyle/>
          <a:p>
            <a:pPr marL="0" indent="0" algn="l">
              <a:buNone/>
            </a:pPr>
            <a:r>
              <a:rPr lang="en-US" sz="1430" dirty="0">
                <a:solidFill>
                  <a:srgbClr val="587080"/>
                </a:solidFill>
                <a:latin typeface="Inter" pitchFamily="34" charset="0"/>
                <a:ea typeface="Inter" pitchFamily="34" charset="-122"/>
                <a:cs typeface="Inter" pitchFamily="34" charset="-120"/>
              </a:rPr>
              <a:t>La especialización es necesaria; la desarticulación no.</a:t>
            </a:r>
            <a:endParaRPr lang="en-US" sz="1430" dirty="0"/>
          </a:p>
        </p:txBody>
      </p:sp>
      <p:sp>
        <p:nvSpPr>
          <p:cNvPr id="6" name="Shape 4"/>
          <p:cNvSpPr/>
          <p:nvPr/>
        </p:nvSpPr>
        <p:spPr>
          <a:xfrm>
            <a:off x="621792" y="1769364"/>
            <a:ext cx="658368" cy="32918"/>
          </a:xfrm>
          <a:prstGeom prst="rect">
            <a:avLst/>
          </a:prstGeom>
          <a:solidFill>
            <a:srgbClr val="E54555"/>
          </a:solidFill>
          <a:ln w="12700">
            <a:solidFill>
              <a:srgbClr val="E54555">
                <a:alpha val="0"/>
              </a:srgbClr>
            </a:solidFill>
            <a:prstDash val="solid"/>
          </a:ln>
        </p:spPr>
        <p:txBody>
          <a:bodyPr/>
          <a:lstStyle/>
          <a:p>
            <a:endParaRPr/>
          </a:p>
        </p:txBody>
      </p:sp>
      <p:sp>
        <p:nvSpPr>
          <p:cNvPr id="7" name="Shape 5"/>
          <p:cNvSpPr/>
          <p:nvPr/>
        </p:nvSpPr>
        <p:spPr>
          <a:xfrm>
            <a:off x="594360" y="6469380"/>
            <a:ext cx="11018520" cy="0"/>
          </a:xfrm>
          <a:prstGeom prst="line">
            <a:avLst/>
          </a:prstGeom>
          <a:noFill/>
          <a:ln w="6985">
            <a:solidFill>
              <a:srgbClr val="D8E4E9"/>
            </a:solidFill>
            <a:prstDash val="solid"/>
          </a:ln>
        </p:spPr>
        <p:txBody>
          <a:bodyPr/>
          <a:lstStyle/>
          <a:p>
            <a:endParaRPr/>
          </a:p>
        </p:txBody>
      </p:sp>
      <p:sp>
        <p:nvSpPr>
          <p:cNvPr id="9" name="Text 7"/>
          <p:cNvSpPr/>
          <p:nvPr/>
        </p:nvSpPr>
        <p:spPr>
          <a:xfrm>
            <a:off x="11155680" y="6492240"/>
            <a:ext cx="438912" cy="210312"/>
          </a:xfrm>
          <a:prstGeom prst="rect">
            <a:avLst/>
          </a:prstGeom>
          <a:noFill/>
          <a:ln/>
        </p:spPr>
        <p:txBody>
          <a:bodyPr wrap="square" lIns="0" tIns="0" rIns="0" bIns="0" rtlCol="0" anchor="ctr">
            <a:normAutofit/>
          </a:bodyPr>
          <a:lstStyle/>
          <a:p>
            <a:pPr marL="0" indent="0" algn="r">
              <a:buNone/>
            </a:pPr>
            <a:r>
              <a:rPr lang="en-US" sz="920" b="1" dirty="0">
                <a:solidFill>
                  <a:srgbClr val="869BA5"/>
                </a:solidFill>
                <a:latin typeface="Inter" pitchFamily="34" charset="0"/>
                <a:ea typeface="Inter" pitchFamily="34" charset="-122"/>
                <a:cs typeface="Inter" pitchFamily="34" charset="-120"/>
              </a:rPr>
              <a:t>10</a:t>
            </a:r>
            <a:endParaRPr lang="en-US" sz="920" dirty="0"/>
          </a:p>
        </p:txBody>
      </p:sp>
      <p:sp>
        <p:nvSpPr>
          <p:cNvPr id="10" name="Shape 8"/>
          <p:cNvSpPr/>
          <p:nvPr/>
        </p:nvSpPr>
        <p:spPr>
          <a:xfrm>
            <a:off x="667512" y="1975104"/>
            <a:ext cx="5266944" cy="3383280"/>
          </a:xfrm>
          <a:prstGeom prst="roundRect">
            <a:avLst>
              <a:gd name="adj" fmla="val 3243"/>
            </a:avLst>
          </a:prstGeom>
          <a:solidFill>
            <a:srgbClr val="FFFFFF"/>
          </a:solidFill>
          <a:ln w="8890">
            <a:solidFill>
              <a:srgbClr val="DDE8ED"/>
            </a:solidFill>
            <a:prstDash val="solid"/>
          </a:ln>
        </p:spPr>
        <p:txBody>
          <a:bodyPr/>
          <a:lstStyle/>
          <a:p>
            <a:endParaRPr/>
          </a:p>
        </p:txBody>
      </p:sp>
      <p:sp>
        <p:nvSpPr>
          <p:cNvPr id="11" name="Shape 9"/>
          <p:cNvSpPr/>
          <p:nvPr/>
        </p:nvSpPr>
        <p:spPr>
          <a:xfrm>
            <a:off x="667512" y="1975104"/>
            <a:ext cx="64008" cy="3383280"/>
          </a:xfrm>
          <a:prstGeom prst="rect">
            <a:avLst/>
          </a:prstGeom>
          <a:solidFill>
            <a:srgbClr val="138EC0"/>
          </a:solidFill>
          <a:ln w="12700">
            <a:solidFill>
              <a:srgbClr val="138EC0">
                <a:alpha val="0"/>
              </a:srgbClr>
            </a:solidFill>
            <a:prstDash val="solid"/>
          </a:ln>
        </p:spPr>
        <p:txBody>
          <a:bodyPr/>
          <a:lstStyle/>
          <a:p>
            <a:endParaRPr/>
          </a:p>
        </p:txBody>
      </p:sp>
      <p:pic>
        <p:nvPicPr>
          <p:cNvPr id="12" name="Image 0" descr="/mnt/data/aquaforum_build/faMapLocationDot-168F90.png"/>
          <p:cNvPicPr>
            <a:picLocks noChangeAspect="1"/>
          </p:cNvPicPr>
          <p:nvPr/>
        </p:nvPicPr>
        <p:blipFill>
          <a:blip r:embed="rId3"/>
          <a:stretch>
            <a:fillRect/>
          </a:stretch>
        </p:blipFill>
        <p:spPr>
          <a:xfrm>
            <a:off x="923544" y="2221992"/>
            <a:ext cx="411480" cy="411480"/>
          </a:xfrm>
          <a:prstGeom prst="rect">
            <a:avLst/>
          </a:prstGeom>
        </p:spPr>
      </p:pic>
      <p:sp>
        <p:nvSpPr>
          <p:cNvPr id="13" name="Text 10"/>
          <p:cNvSpPr/>
          <p:nvPr/>
        </p:nvSpPr>
        <p:spPr>
          <a:xfrm>
            <a:off x="1453896" y="2203704"/>
            <a:ext cx="4114800" cy="466344"/>
          </a:xfrm>
          <a:prstGeom prst="rect">
            <a:avLst/>
          </a:prstGeom>
          <a:noFill/>
          <a:ln/>
        </p:spPr>
        <p:txBody>
          <a:bodyPr wrap="square" lIns="0" tIns="0" rIns="0" bIns="0" rtlCol="0" anchor="ctr">
            <a:normAutofit/>
          </a:bodyPr>
          <a:lstStyle/>
          <a:p>
            <a:pPr marL="0" indent="0" algn="l">
              <a:buNone/>
            </a:pPr>
            <a:r>
              <a:rPr lang="en-US" sz="2020" b="1" dirty="0">
                <a:solidFill>
                  <a:srgbClr val="0B2941"/>
                </a:solidFill>
                <a:latin typeface="Inter Display" pitchFamily="34" charset="0"/>
                <a:ea typeface="Inter Display" pitchFamily="34" charset="-122"/>
                <a:cs typeface="Inter Display" pitchFamily="34" charset="-120"/>
              </a:rPr>
              <a:t>1. Acceso al espacio</a:t>
            </a:r>
            <a:endParaRPr lang="en-US" sz="2020" dirty="0"/>
          </a:p>
        </p:txBody>
      </p:sp>
      <p:sp>
        <p:nvSpPr>
          <p:cNvPr id="14" name="Text 11"/>
          <p:cNvSpPr/>
          <p:nvPr/>
        </p:nvSpPr>
        <p:spPr>
          <a:xfrm>
            <a:off x="969264" y="2843784"/>
            <a:ext cx="4526280" cy="320040"/>
          </a:xfrm>
          <a:prstGeom prst="rect">
            <a:avLst/>
          </a:prstGeom>
          <a:noFill/>
          <a:ln/>
        </p:spPr>
        <p:txBody>
          <a:bodyPr wrap="square" lIns="0" tIns="0" rIns="0" bIns="0" rtlCol="0" anchor="ctr">
            <a:normAutofit/>
          </a:bodyPr>
          <a:lstStyle/>
          <a:p>
            <a:pPr marL="0" indent="0" algn="l">
              <a:buNone/>
            </a:pPr>
            <a:r>
              <a:rPr lang="en-US" sz="1400" b="1" dirty="0">
                <a:solidFill>
                  <a:srgbClr val="587080"/>
                </a:solidFill>
                <a:latin typeface="Inter" pitchFamily="34" charset="0"/>
                <a:ea typeface="Inter" pitchFamily="34" charset="-122"/>
                <a:cs typeface="Inter" pitchFamily="34" charset="-120"/>
              </a:rPr>
              <a:t>Un mismo proyecto, varias decisiones</a:t>
            </a:r>
            <a:endParaRPr lang="en-US" sz="1400" dirty="0"/>
          </a:p>
        </p:txBody>
      </p:sp>
      <p:sp>
        <p:nvSpPr>
          <p:cNvPr id="15" name="Shape 12"/>
          <p:cNvSpPr/>
          <p:nvPr/>
        </p:nvSpPr>
        <p:spPr>
          <a:xfrm>
            <a:off x="960120" y="3310128"/>
            <a:ext cx="1170432" cy="457200"/>
          </a:xfrm>
          <a:prstGeom prst="roundRect">
            <a:avLst>
              <a:gd name="adj" fmla="val 28000"/>
            </a:avLst>
          </a:prstGeom>
          <a:solidFill>
            <a:srgbClr val="138EC0"/>
          </a:solidFill>
          <a:ln w="12700">
            <a:solidFill>
              <a:srgbClr val="138EC0">
                <a:alpha val="0"/>
              </a:srgbClr>
            </a:solidFill>
            <a:prstDash val="solid"/>
          </a:ln>
        </p:spPr>
        <p:txBody>
          <a:bodyPr/>
          <a:lstStyle/>
          <a:p>
            <a:endParaRPr/>
          </a:p>
        </p:txBody>
      </p:sp>
      <p:sp>
        <p:nvSpPr>
          <p:cNvPr id="16" name="Text 13"/>
          <p:cNvSpPr/>
          <p:nvPr/>
        </p:nvSpPr>
        <p:spPr>
          <a:xfrm>
            <a:off x="1033272" y="3346704"/>
            <a:ext cx="1024128" cy="384048"/>
          </a:xfrm>
          <a:prstGeom prst="rect">
            <a:avLst/>
          </a:prstGeom>
          <a:noFill/>
          <a:ln/>
        </p:spPr>
        <p:txBody>
          <a:bodyPr wrap="square" lIns="0" tIns="0" rIns="0" bIns="0" rtlCol="0" anchor="ctr">
            <a:normAutofit/>
          </a:bodyPr>
          <a:lstStyle/>
          <a:p>
            <a:pPr marL="0" indent="0" algn="ctr">
              <a:buNone/>
            </a:pPr>
            <a:r>
              <a:rPr lang="en-US" sz="1400" b="1" dirty="0">
                <a:solidFill>
                  <a:srgbClr val="FFFFFF"/>
                </a:solidFill>
                <a:latin typeface="Inter" pitchFamily="34" charset="0"/>
                <a:ea typeface="Inter" pitchFamily="34" charset="-122"/>
                <a:cs typeface="Inter" pitchFamily="34" charset="-120"/>
              </a:rPr>
              <a:t>RCA</a:t>
            </a:r>
            <a:endParaRPr lang="en-US" sz="1400" dirty="0"/>
          </a:p>
        </p:txBody>
      </p:sp>
      <p:sp>
        <p:nvSpPr>
          <p:cNvPr id="17" name="Shape 14"/>
          <p:cNvSpPr/>
          <p:nvPr/>
        </p:nvSpPr>
        <p:spPr>
          <a:xfrm>
            <a:off x="2258568" y="3310128"/>
            <a:ext cx="1362456" cy="457200"/>
          </a:xfrm>
          <a:prstGeom prst="roundRect">
            <a:avLst>
              <a:gd name="adj" fmla="val 28000"/>
            </a:avLst>
          </a:prstGeom>
          <a:solidFill>
            <a:srgbClr val="0B2941"/>
          </a:solidFill>
          <a:ln w="12700">
            <a:solidFill>
              <a:srgbClr val="0B2941">
                <a:alpha val="0"/>
              </a:srgbClr>
            </a:solidFill>
            <a:prstDash val="solid"/>
          </a:ln>
        </p:spPr>
        <p:txBody>
          <a:bodyPr/>
          <a:lstStyle/>
          <a:p>
            <a:endParaRPr/>
          </a:p>
        </p:txBody>
      </p:sp>
      <p:sp>
        <p:nvSpPr>
          <p:cNvPr id="18" name="Text 15"/>
          <p:cNvSpPr/>
          <p:nvPr/>
        </p:nvSpPr>
        <p:spPr>
          <a:xfrm>
            <a:off x="2331720" y="3346704"/>
            <a:ext cx="1216152" cy="384048"/>
          </a:xfrm>
          <a:prstGeom prst="rect">
            <a:avLst/>
          </a:prstGeom>
          <a:noFill/>
          <a:ln/>
        </p:spPr>
        <p:txBody>
          <a:bodyPr wrap="square" lIns="0" tIns="0" rIns="0" bIns="0" rtlCol="0" anchor="ctr">
            <a:normAutofit/>
          </a:bodyPr>
          <a:lstStyle/>
          <a:p>
            <a:pPr marL="0" indent="0" algn="ctr">
              <a:buNone/>
            </a:pPr>
            <a:r>
              <a:rPr lang="en-US" sz="1340" b="1" dirty="0">
                <a:solidFill>
                  <a:srgbClr val="FFFFFF"/>
                </a:solidFill>
                <a:latin typeface="Inter" pitchFamily="34" charset="0"/>
                <a:ea typeface="Inter" pitchFamily="34" charset="-122"/>
                <a:cs typeface="Inter" pitchFamily="34" charset="-120"/>
              </a:rPr>
              <a:t>ECMPO</a:t>
            </a:r>
            <a:endParaRPr lang="en-US" sz="1340" dirty="0"/>
          </a:p>
        </p:txBody>
      </p:sp>
      <p:sp>
        <p:nvSpPr>
          <p:cNvPr id="19" name="Shape 16"/>
          <p:cNvSpPr/>
          <p:nvPr/>
        </p:nvSpPr>
        <p:spPr>
          <a:xfrm>
            <a:off x="3739896" y="3310128"/>
            <a:ext cx="1746504" cy="457200"/>
          </a:xfrm>
          <a:prstGeom prst="roundRect">
            <a:avLst>
              <a:gd name="adj" fmla="val 28000"/>
            </a:avLst>
          </a:prstGeom>
          <a:solidFill>
            <a:srgbClr val="168F90"/>
          </a:solidFill>
          <a:ln w="12700">
            <a:solidFill>
              <a:srgbClr val="168F90">
                <a:alpha val="0"/>
              </a:srgbClr>
            </a:solidFill>
            <a:prstDash val="solid"/>
          </a:ln>
        </p:spPr>
        <p:txBody>
          <a:bodyPr/>
          <a:lstStyle/>
          <a:p>
            <a:endParaRPr/>
          </a:p>
        </p:txBody>
      </p:sp>
      <p:sp>
        <p:nvSpPr>
          <p:cNvPr id="20" name="Text 17"/>
          <p:cNvSpPr/>
          <p:nvPr/>
        </p:nvSpPr>
        <p:spPr>
          <a:xfrm>
            <a:off x="3813048" y="3346704"/>
            <a:ext cx="1600200" cy="384048"/>
          </a:xfrm>
          <a:prstGeom prst="rect">
            <a:avLst/>
          </a:prstGeom>
          <a:noFill/>
          <a:ln/>
        </p:spPr>
        <p:txBody>
          <a:bodyPr wrap="square" lIns="0" tIns="0" rIns="0" bIns="0" rtlCol="0" anchor="ctr">
            <a:normAutofit/>
          </a:bodyPr>
          <a:lstStyle/>
          <a:p>
            <a:pPr marL="0" indent="0" algn="ctr">
              <a:buNone/>
            </a:pPr>
            <a:r>
              <a:rPr lang="en-US" sz="1190" b="1" dirty="0">
                <a:solidFill>
                  <a:srgbClr val="FFFFFF"/>
                </a:solidFill>
                <a:latin typeface="Inter" pitchFamily="34" charset="0"/>
                <a:ea typeface="Inter" pitchFamily="34" charset="-122"/>
                <a:cs typeface="Inter" pitchFamily="34" charset="-120"/>
              </a:rPr>
              <a:t>Plan de manejo</a:t>
            </a:r>
            <a:endParaRPr lang="en-US" sz="1190" dirty="0"/>
          </a:p>
        </p:txBody>
      </p:sp>
      <p:sp>
        <p:nvSpPr>
          <p:cNvPr id="21" name="Text 18"/>
          <p:cNvSpPr/>
          <p:nvPr/>
        </p:nvSpPr>
        <p:spPr>
          <a:xfrm>
            <a:off x="960120" y="4078224"/>
            <a:ext cx="4526280" cy="594360"/>
          </a:xfrm>
          <a:prstGeom prst="rect">
            <a:avLst/>
          </a:prstGeom>
          <a:noFill/>
          <a:ln/>
        </p:spPr>
        <p:txBody>
          <a:bodyPr wrap="square" lIns="0" tIns="0" rIns="0" bIns="0" rtlCol="0" anchor="ctr">
            <a:normAutofit/>
          </a:bodyPr>
          <a:lstStyle/>
          <a:p>
            <a:pPr marL="0" indent="0" algn="l">
              <a:buNone/>
            </a:pPr>
            <a:r>
              <a:rPr lang="en-US" sz="1410" dirty="0">
                <a:solidFill>
                  <a:srgbClr val="17344A"/>
                </a:solidFill>
                <a:latin typeface="Inter" pitchFamily="34" charset="0"/>
                <a:ea typeface="Inter" pitchFamily="34" charset="-122"/>
                <a:cs typeface="Inter" pitchFamily="34" charset="-120"/>
              </a:rPr>
              <a:t>La autorización ambiental no sustituye la disponibilidad territorial ni el título sectorial.</a:t>
            </a:r>
            <a:endParaRPr lang="en-US" sz="1410" dirty="0"/>
          </a:p>
        </p:txBody>
      </p:sp>
      <p:sp>
        <p:nvSpPr>
          <p:cNvPr id="22" name="Text 19"/>
          <p:cNvSpPr/>
          <p:nvPr/>
        </p:nvSpPr>
        <p:spPr>
          <a:xfrm>
            <a:off x="960120" y="4828032"/>
            <a:ext cx="4526280" cy="237744"/>
          </a:xfrm>
          <a:prstGeom prst="rect">
            <a:avLst/>
          </a:prstGeom>
          <a:noFill/>
          <a:ln/>
        </p:spPr>
        <p:txBody>
          <a:bodyPr wrap="square" lIns="0" tIns="0" rIns="0" bIns="0" rtlCol="0" anchor="ctr">
            <a:normAutofit/>
          </a:bodyPr>
          <a:lstStyle/>
          <a:p>
            <a:pPr marL="0" indent="0" algn="l">
              <a:buNone/>
            </a:pPr>
            <a:r>
              <a:rPr lang="en-US" sz="1240" i="1" dirty="0">
                <a:solidFill>
                  <a:srgbClr val="587080"/>
                </a:solidFill>
                <a:latin typeface="Inter" pitchFamily="34" charset="0"/>
                <a:ea typeface="Inter" pitchFamily="34" charset="-122"/>
                <a:cs typeface="Inter" pitchFamily="34" charset="-120"/>
              </a:rPr>
              <a:t>Parques y reservas: regímenes distintos.</a:t>
            </a:r>
            <a:endParaRPr lang="en-US" sz="1240" dirty="0"/>
          </a:p>
        </p:txBody>
      </p:sp>
      <p:sp>
        <p:nvSpPr>
          <p:cNvPr id="23" name="Shape 20"/>
          <p:cNvSpPr/>
          <p:nvPr/>
        </p:nvSpPr>
        <p:spPr>
          <a:xfrm>
            <a:off x="6163056" y="1975104"/>
            <a:ext cx="5340096" cy="3383280"/>
          </a:xfrm>
          <a:prstGeom prst="roundRect">
            <a:avLst>
              <a:gd name="adj" fmla="val 3243"/>
            </a:avLst>
          </a:prstGeom>
          <a:solidFill>
            <a:srgbClr val="FFFFFF"/>
          </a:solidFill>
          <a:ln w="8890">
            <a:solidFill>
              <a:srgbClr val="DDE8ED"/>
            </a:solidFill>
            <a:prstDash val="solid"/>
          </a:ln>
        </p:spPr>
        <p:txBody>
          <a:bodyPr/>
          <a:lstStyle/>
          <a:p>
            <a:endParaRPr/>
          </a:p>
        </p:txBody>
      </p:sp>
      <p:sp>
        <p:nvSpPr>
          <p:cNvPr id="24" name="Shape 21"/>
          <p:cNvSpPr/>
          <p:nvPr/>
        </p:nvSpPr>
        <p:spPr>
          <a:xfrm>
            <a:off x="6163056" y="1975104"/>
            <a:ext cx="64008" cy="3383280"/>
          </a:xfrm>
          <a:prstGeom prst="rect">
            <a:avLst/>
          </a:prstGeom>
          <a:solidFill>
            <a:srgbClr val="168F90"/>
          </a:solidFill>
          <a:ln w="12700">
            <a:solidFill>
              <a:srgbClr val="168F90">
                <a:alpha val="0"/>
              </a:srgbClr>
            </a:solidFill>
            <a:prstDash val="solid"/>
          </a:ln>
        </p:spPr>
        <p:txBody>
          <a:bodyPr/>
          <a:lstStyle/>
          <a:p>
            <a:endParaRPr/>
          </a:p>
        </p:txBody>
      </p:sp>
      <p:pic>
        <p:nvPicPr>
          <p:cNvPr id="25" name="Image 1" descr="/mnt/data/aquaforum_build/faFlaskVial-F3A447.png"/>
          <p:cNvPicPr>
            <a:picLocks noChangeAspect="1"/>
          </p:cNvPicPr>
          <p:nvPr/>
        </p:nvPicPr>
        <p:blipFill>
          <a:blip r:embed="rId4"/>
          <a:stretch>
            <a:fillRect/>
          </a:stretch>
        </p:blipFill>
        <p:spPr>
          <a:xfrm>
            <a:off x="6446520" y="2221992"/>
            <a:ext cx="411480" cy="411480"/>
          </a:xfrm>
          <a:prstGeom prst="rect">
            <a:avLst/>
          </a:prstGeom>
        </p:spPr>
      </p:pic>
      <p:sp>
        <p:nvSpPr>
          <p:cNvPr id="26" name="Text 22"/>
          <p:cNvSpPr/>
          <p:nvPr/>
        </p:nvSpPr>
        <p:spPr>
          <a:xfrm>
            <a:off x="6976872" y="2203704"/>
            <a:ext cx="4297680" cy="466344"/>
          </a:xfrm>
          <a:prstGeom prst="rect">
            <a:avLst/>
          </a:prstGeom>
          <a:noFill/>
          <a:ln/>
        </p:spPr>
        <p:txBody>
          <a:bodyPr wrap="square" lIns="0" tIns="0" rIns="0" bIns="0" rtlCol="0" anchor="ctr">
            <a:normAutofit/>
          </a:bodyPr>
          <a:lstStyle/>
          <a:p>
            <a:pPr marL="0" indent="0" algn="l">
              <a:buNone/>
            </a:pPr>
            <a:r>
              <a:rPr lang="en-US" sz="1980" b="1" dirty="0">
                <a:solidFill>
                  <a:srgbClr val="0B2941"/>
                </a:solidFill>
                <a:latin typeface="Inter Display" pitchFamily="34" charset="0"/>
                <a:ea typeface="Inter Display" pitchFamily="34" charset="-122"/>
                <a:cs typeface="Inter Display" pitchFamily="34" charset="-120"/>
              </a:rPr>
              <a:t>2. Adaptación e innovación</a:t>
            </a:r>
            <a:endParaRPr lang="en-US" sz="1980" dirty="0"/>
          </a:p>
        </p:txBody>
      </p:sp>
      <p:sp>
        <p:nvSpPr>
          <p:cNvPr id="27" name="Text 23"/>
          <p:cNvSpPr/>
          <p:nvPr/>
        </p:nvSpPr>
        <p:spPr>
          <a:xfrm>
            <a:off x="6483096" y="2843784"/>
            <a:ext cx="4572000" cy="320040"/>
          </a:xfrm>
          <a:prstGeom prst="rect">
            <a:avLst/>
          </a:prstGeom>
          <a:noFill/>
          <a:ln/>
        </p:spPr>
        <p:txBody>
          <a:bodyPr wrap="square" lIns="0" tIns="0" rIns="0" bIns="0" rtlCol="0" anchor="ctr">
            <a:normAutofit/>
          </a:bodyPr>
          <a:lstStyle/>
          <a:p>
            <a:pPr marL="0" indent="0" algn="l">
              <a:buNone/>
            </a:pPr>
            <a:r>
              <a:rPr lang="en-US" sz="1380" b="1" dirty="0">
                <a:solidFill>
                  <a:srgbClr val="587080"/>
                </a:solidFill>
                <a:latin typeface="Inter" pitchFamily="34" charset="0"/>
                <a:ea typeface="Inter" pitchFamily="34" charset="-122"/>
                <a:cs typeface="Inter" pitchFamily="34" charset="-120"/>
              </a:rPr>
              <a:t>Una amenaza, respuestas concurrentes</a:t>
            </a:r>
            <a:endParaRPr lang="en-US" sz="1380" dirty="0"/>
          </a:p>
        </p:txBody>
      </p:sp>
      <p:sp>
        <p:nvSpPr>
          <p:cNvPr id="28" name="Shape 24"/>
          <p:cNvSpPr/>
          <p:nvPr/>
        </p:nvSpPr>
        <p:spPr>
          <a:xfrm>
            <a:off x="6492240" y="3319272"/>
            <a:ext cx="996696" cy="457200"/>
          </a:xfrm>
          <a:prstGeom prst="roundRect">
            <a:avLst>
              <a:gd name="adj" fmla="val 28000"/>
            </a:avLst>
          </a:prstGeom>
          <a:solidFill>
            <a:srgbClr val="E54555"/>
          </a:solidFill>
          <a:ln w="12700">
            <a:solidFill>
              <a:srgbClr val="E54555">
                <a:alpha val="0"/>
              </a:srgbClr>
            </a:solidFill>
            <a:prstDash val="solid"/>
          </a:ln>
        </p:spPr>
        <p:txBody>
          <a:bodyPr/>
          <a:lstStyle/>
          <a:p>
            <a:endParaRPr/>
          </a:p>
        </p:txBody>
      </p:sp>
      <p:sp>
        <p:nvSpPr>
          <p:cNvPr id="29" name="Text 25"/>
          <p:cNvSpPr/>
          <p:nvPr/>
        </p:nvSpPr>
        <p:spPr>
          <a:xfrm>
            <a:off x="6565392" y="3355848"/>
            <a:ext cx="850392" cy="384048"/>
          </a:xfrm>
          <a:prstGeom prst="rect">
            <a:avLst/>
          </a:prstGeom>
          <a:noFill/>
          <a:ln/>
        </p:spPr>
        <p:txBody>
          <a:bodyPr wrap="square" lIns="0" tIns="0" rIns="0" bIns="0" rtlCol="0" anchor="ctr">
            <a:normAutofit/>
          </a:bodyPr>
          <a:lstStyle/>
          <a:p>
            <a:pPr marL="0" indent="0" algn="ctr">
              <a:buNone/>
            </a:pPr>
            <a:r>
              <a:rPr lang="en-US" sz="1400" b="1" dirty="0">
                <a:solidFill>
                  <a:srgbClr val="FFFFFF"/>
                </a:solidFill>
                <a:latin typeface="Inter" pitchFamily="34" charset="0"/>
                <a:ea typeface="Inter" pitchFamily="34" charset="-122"/>
                <a:cs typeface="Inter" pitchFamily="34" charset="-120"/>
              </a:rPr>
              <a:t>FAN</a:t>
            </a:r>
            <a:endParaRPr lang="en-US" sz="1400" dirty="0"/>
          </a:p>
        </p:txBody>
      </p:sp>
      <p:sp>
        <p:nvSpPr>
          <p:cNvPr id="30" name="Shape 26"/>
          <p:cNvSpPr/>
          <p:nvPr/>
        </p:nvSpPr>
        <p:spPr>
          <a:xfrm>
            <a:off x="7616952" y="3319272"/>
            <a:ext cx="1298448" cy="457200"/>
          </a:xfrm>
          <a:prstGeom prst="roundRect">
            <a:avLst>
              <a:gd name="adj" fmla="val 28000"/>
            </a:avLst>
          </a:prstGeom>
          <a:solidFill>
            <a:srgbClr val="138EC0"/>
          </a:solidFill>
          <a:ln w="12700">
            <a:solidFill>
              <a:srgbClr val="138EC0">
                <a:alpha val="0"/>
              </a:srgbClr>
            </a:solidFill>
            <a:prstDash val="solid"/>
          </a:ln>
        </p:spPr>
        <p:txBody>
          <a:bodyPr/>
          <a:lstStyle/>
          <a:p>
            <a:endParaRPr/>
          </a:p>
        </p:txBody>
      </p:sp>
      <p:sp>
        <p:nvSpPr>
          <p:cNvPr id="31" name="Text 27"/>
          <p:cNvSpPr/>
          <p:nvPr/>
        </p:nvSpPr>
        <p:spPr>
          <a:xfrm>
            <a:off x="7690104" y="3355848"/>
            <a:ext cx="1152144" cy="384048"/>
          </a:xfrm>
          <a:prstGeom prst="rect">
            <a:avLst/>
          </a:prstGeom>
          <a:noFill/>
          <a:ln/>
        </p:spPr>
        <p:txBody>
          <a:bodyPr wrap="square" lIns="0" tIns="0" rIns="0" bIns="0" rtlCol="0" anchor="ctr">
            <a:normAutofit/>
          </a:bodyPr>
          <a:lstStyle/>
          <a:p>
            <a:pPr marL="0" indent="0" algn="ctr">
              <a:buNone/>
            </a:pPr>
            <a:r>
              <a:rPr lang="en-US" sz="1300" b="1" dirty="0">
                <a:solidFill>
                  <a:srgbClr val="FFFFFF"/>
                </a:solidFill>
                <a:latin typeface="Inter" pitchFamily="34" charset="0"/>
                <a:ea typeface="Inter" pitchFamily="34" charset="-122"/>
                <a:cs typeface="Inter" pitchFamily="34" charset="-120"/>
              </a:rPr>
              <a:t>El Niño</a:t>
            </a:r>
            <a:endParaRPr lang="en-US" sz="1300" dirty="0"/>
          </a:p>
        </p:txBody>
      </p:sp>
      <p:sp>
        <p:nvSpPr>
          <p:cNvPr id="32" name="Shape 28"/>
          <p:cNvSpPr/>
          <p:nvPr/>
        </p:nvSpPr>
        <p:spPr>
          <a:xfrm>
            <a:off x="9043416" y="3319272"/>
            <a:ext cx="2075688" cy="457200"/>
          </a:xfrm>
          <a:prstGeom prst="roundRect">
            <a:avLst>
              <a:gd name="adj" fmla="val 28000"/>
            </a:avLst>
          </a:prstGeom>
          <a:solidFill>
            <a:srgbClr val="168F90"/>
          </a:solidFill>
          <a:ln w="12700">
            <a:solidFill>
              <a:srgbClr val="168F90">
                <a:alpha val="0"/>
              </a:srgbClr>
            </a:solidFill>
            <a:prstDash val="solid"/>
          </a:ln>
        </p:spPr>
        <p:txBody>
          <a:bodyPr/>
          <a:lstStyle/>
          <a:p>
            <a:endParaRPr/>
          </a:p>
        </p:txBody>
      </p:sp>
      <p:sp>
        <p:nvSpPr>
          <p:cNvPr id="33" name="Text 29"/>
          <p:cNvSpPr/>
          <p:nvPr/>
        </p:nvSpPr>
        <p:spPr>
          <a:xfrm>
            <a:off x="9116568" y="3355848"/>
            <a:ext cx="1929384" cy="384048"/>
          </a:xfrm>
          <a:prstGeom prst="rect">
            <a:avLst/>
          </a:prstGeom>
          <a:noFill/>
          <a:ln/>
        </p:spPr>
        <p:txBody>
          <a:bodyPr wrap="square" lIns="0" tIns="0" rIns="0" bIns="0" rtlCol="0" anchor="ctr">
            <a:normAutofit/>
          </a:bodyPr>
          <a:lstStyle/>
          <a:p>
            <a:pPr marL="0" indent="0" algn="ctr">
              <a:buNone/>
            </a:pPr>
            <a:r>
              <a:rPr lang="en-US" sz="1180" b="1" dirty="0">
                <a:solidFill>
                  <a:srgbClr val="FFFFFF"/>
                </a:solidFill>
                <a:latin typeface="Inter" pitchFamily="34" charset="0"/>
                <a:ea typeface="Inter" pitchFamily="34" charset="-122"/>
                <a:cs typeface="Inter" pitchFamily="34" charset="-120"/>
              </a:rPr>
              <a:t>Nuevas tecnologías</a:t>
            </a:r>
            <a:endParaRPr lang="en-US" sz="1180" dirty="0"/>
          </a:p>
        </p:txBody>
      </p:sp>
      <p:sp>
        <p:nvSpPr>
          <p:cNvPr id="34" name="Text 30"/>
          <p:cNvSpPr/>
          <p:nvPr/>
        </p:nvSpPr>
        <p:spPr>
          <a:xfrm>
            <a:off x="6492240" y="4078224"/>
            <a:ext cx="4617720" cy="612648"/>
          </a:xfrm>
          <a:prstGeom prst="rect">
            <a:avLst/>
          </a:prstGeom>
          <a:noFill/>
          <a:ln/>
        </p:spPr>
        <p:txBody>
          <a:bodyPr wrap="square" lIns="0" tIns="0" rIns="0" bIns="0" rtlCol="0" anchor="ctr">
            <a:normAutofit/>
          </a:bodyPr>
          <a:lstStyle/>
          <a:p>
            <a:pPr marL="0" indent="0" algn="l">
              <a:buNone/>
            </a:pPr>
            <a:r>
              <a:rPr lang="en-US" sz="1410" dirty="0">
                <a:solidFill>
                  <a:srgbClr val="17344A"/>
                </a:solidFill>
                <a:latin typeface="Inter" pitchFamily="34" charset="0"/>
                <a:ea typeface="Inter" pitchFamily="34" charset="-122"/>
                <a:cs typeface="Inter" pitchFamily="34" charset="-120"/>
              </a:rPr>
              <a:t>Monitoreo, prevención y control pueden requerir decisiones coordinadas de varias autoridades.</a:t>
            </a:r>
            <a:endParaRPr lang="en-US" sz="1410" dirty="0"/>
          </a:p>
        </p:txBody>
      </p:sp>
      <p:sp>
        <p:nvSpPr>
          <p:cNvPr id="35" name="Text 31"/>
          <p:cNvSpPr/>
          <p:nvPr/>
        </p:nvSpPr>
        <p:spPr>
          <a:xfrm>
            <a:off x="6492240" y="4828032"/>
            <a:ext cx="4535424" cy="265176"/>
          </a:xfrm>
          <a:prstGeom prst="rect">
            <a:avLst/>
          </a:prstGeom>
          <a:noFill/>
          <a:ln/>
        </p:spPr>
        <p:txBody>
          <a:bodyPr wrap="square" lIns="0" tIns="0" rIns="0" bIns="0" rtlCol="0" anchor="ctr">
            <a:normAutofit/>
          </a:bodyPr>
          <a:lstStyle/>
          <a:p>
            <a:pPr marL="0" indent="0" algn="l">
              <a:buNone/>
            </a:pPr>
            <a:r>
              <a:rPr lang="en-US" sz="1210" i="1" dirty="0">
                <a:solidFill>
                  <a:srgbClr val="587080"/>
                </a:solidFill>
                <a:latin typeface="Inter" pitchFamily="34" charset="0"/>
                <a:ea typeface="Inter" pitchFamily="34" charset="-122"/>
                <a:cs typeface="Inter" pitchFamily="34" charset="-120"/>
              </a:rPr>
              <a:t>Incorporar innovación con evidencia y resguardos.</a:t>
            </a:r>
            <a:endParaRPr lang="en-US" sz="1210" dirty="0"/>
          </a:p>
        </p:txBody>
      </p:sp>
      <p:sp>
        <p:nvSpPr>
          <p:cNvPr id="36" name="Shape 32"/>
          <p:cNvSpPr/>
          <p:nvPr/>
        </p:nvSpPr>
        <p:spPr>
          <a:xfrm>
            <a:off x="667512" y="5559552"/>
            <a:ext cx="10844784" cy="612648"/>
          </a:xfrm>
          <a:prstGeom prst="rect">
            <a:avLst/>
          </a:prstGeom>
          <a:solidFill>
            <a:srgbClr val="0B2941"/>
          </a:solidFill>
          <a:ln w="12700">
            <a:solidFill>
              <a:srgbClr val="0B2941">
                <a:alpha val="0"/>
              </a:srgbClr>
            </a:solidFill>
            <a:prstDash val="solid"/>
          </a:ln>
        </p:spPr>
        <p:txBody>
          <a:bodyPr/>
          <a:lstStyle/>
          <a:p>
            <a:endParaRPr/>
          </a:p>
        </p:txBody>
      </p:sp>
      <p:sp>
        <p:nvSpPr>
          <p:cNvPr id="37" name="Text 33"/>
          <p:cNvSpPr/>
          <p:nvPr/>
        </p:nvSpPr>
        <p:spPr>
          <a:xfrm>
            <a:off x="932688" y="5678424"/>
            <a:ext cx="10204704" cy="365760"/>
          </a:xfrm>
          <a:prstGeom prst="rect">
            <a:avLst/>
          </a:prstGeom>
          <a:noFill/>
          <a:ln/>
        </p:spPr>
        <p:txBody>
          <a:bodyPr wrap="square" lIns="0" tIns="0" rIns="0" bIns="0" rtlCol="0" anchor="ctr">
            <a:normAutofit/>
          </a:bodyPr>
          <a:lstStyle/>
          <a:p>
            <a:pPr marL="0" indent="0" algn="ctr">
              <a:buNone/>
            </a:pPr>
            <a:r>
              <a:rPr lang="en-US" sz="1730" b="1" dirty="0">
                <a:solidFill>
                  <a:srgbClr val="FFFFFF"/>
                </a:solidFill>
                <a:latin typeface="Inter" pitchFamily="34" charset="0"/>
                <a:ea typeface="Inter" pitchFamily="34" charset="-122"/>
                <a:cs typeface="Inter" pitchFamily="34" charset="-120"/>
              </a:rPr>
              <a:t>El objetivo no es eliminar resguardos: es coordinar decisiones y resultados.</a:t>
            </a:r>
            <a:endParaRPr lang="en-US" sz="173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4"/>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7"/>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9"/>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0"/>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1"/>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2"/>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3"/>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4"/>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5"/>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36"/>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name="Slide 7">
    <p:bg>
      <p:bgPr>
        <a:solidFill>
          <a:srgbClr val="061B30"/>
        </a:solidFill>
        <a:effectLst/>
      </p:bgPr>
    </p:bg>
    <p:spTree>
      <p:nvGrpSpPr>
        <p:cNvPr id="1" name=""/>
        <p:cNvGrpSpPr/>
        <p:nvPr/>
      </p:nvGrpSpPr>
      <p:grpSpPr>
        <a:xfrm>
          <a:off x="0" y="0"/>
          <a:ext cx="0" cy="0"/>
          <a:chOff x="0" y="0"/>
          <a:chExt cx="0" cy="0"/>
        </a:xfrm>
      </p:grpSpPr>
      <p:pic>
        <p:nvPicPr>
          <p:cNvPr id="2" name="Image 0" descr="/mnt/data/design_refs/fan_media/image14.jpeg"/>
          <p:cNvPicPr>
            <a:picLocks noChangeAspect="1"/>
          </p:cNvPicPr>
          <p:nvPr/>
        </p:nvPicPr>
        <p:blipFill>
          <a:blip r:embed="rId3"/>
          <a:srcRect/>
          <a:stretch/>
        </p:blipFill>
        <p:spPr>
          <a:xfrm>
            <a:off x="0" y="0"/>
            <a:ext cx="12191970" cy="6858000"/>
          </a:xfrm>
          <a:prstGeom prst="rect">
            <a:avLst/>
          </a:prstGeom>
        </p:spPr>
      </p:pic>
      <p:sp>
        <p:nvSpPr>
          <p:cNvPr id="3" name="Shape 0"/>
          <p:cNvSpPr/>
          <p:nvPr/>
        </p:nvSpPr>
        <p:spPr>
          <a:xfrm>
            <a:off x="84125" y="0"/>
            <a:ext cx="12191970" cy="7013448"/>
          </a:xfrm>
          <a:prstGeom prst="rect">
            <a:avLst/>
          </a:prstGeom>
          <a:solidFill>
            <a:srgbClr val="061B30">
              <a:alpha val="91000"/>
            </a:srgbClr>
          </a:solidFill>
          <a:ln w="12700">
            <a:solidFill>
              <a:srgbClr val="061B30">
                <a:alpha val="0"/>
              </a:srgbClr>
            </a:solidFill>
            <a:prstDash val="solid"/>
          </a:ln>
        </p:spPr>
        <p:txBody>
          <a:bodyPr/>
          <a:lstStyle/>
          <a:p>
            <a:endParaRPr/>
          </a:p>
        </p:txBody>
      </p:sp>
      <p:sp>
        <p:nvSpPr>
          <p:cNvPr id="4" name="Shape 1"/>
          <p:cNvSpPr/>
          <p:nvPr/>
        </p:nvSpPr>
        <p:spPr>
          <a:xfrm>
            <a:off x="0" y="0"/>
            <a:ext cx="84125" cy="6858000"/>
          </a:xfrm>
          <a:prstGeom prst="rect">
            <a:avLst/>
          </a:prstGeom>
          <a:solidFill>
            <a:srgbClr val="E54555"/>
          </a:solidFill>
          <a:ln w="12700">
            <a:solidFill>
              <a:srgbClr val="E54555">
                <a:alpha val="0"/>
              </a:srgbClr>
            </a:solidFill>
            <a:prstDash val="solid"/>
          </a:ln>
        </p:spPr>
        <p:txBody>
          <a:bodyPr/>
          <a:lstStyle/>
          <a:p>
            <a:endParaRPr/>
          </a:p>
        </p:txBody>
      </p:sp>
      <p:sp>
        <p:nvSpPr>
          <p:cNvPr id="5" name="Text 2"/>
          <p:cNvSpPr/>
          <p:nvPr/>
        </p:nvSpPr>
        <p:spPr>
          <a:xfrm>
            <a:off x="713232" y="493776"/>
            <a:ext cx="10058400" cy="256032"/>
          </a:xfrm>
          <a:prstGeom prst="rect">
            <a:avLst/>
          </a:prstGeom>
          <a:noFill/>
          <a:ln/>
        </p:spPr>
        <p:txBody>
          <a:bodyPr wrap="square" lIns="0" tIns="0" rIns="0" bIns="0" rtlCol="0" anchor="ctr">
            <a:normAutofit/>
          </a:bodyPr>
          <a:lstStyle/>
          <a:p>
            <a:pPr marL="0" indent="0" algn="l">
              <a:buNone/>
            </a:pPr>
            <a:r>
              <a:rPr lang="en-US" sz="1100" b="1" kern="0" spc="125" dirty="0">
                <a:solidFill>
                  <a:srgbClr val="C0D8E1"/>
                </a:solidFill>
                <a:latin typeface="Inter" pitchFamily="34" charset="0"/>
                <a:ea typeface="Inter" pitchFamily="34" charset="-122"/>
                <a:cs typeface="Inter" pitchFamily="34" charset="-120"/>
              </a:rPr>
              <a:t>AQUAFORUM 2026   /   UNA IDEA PARA LLEVAR</a:t>
            </a:r>
            <a:endParaRPr lang="en-US" sz="1100" dirty="0"/>
          </a:p>
        </p:txBody>
      </p:sp>
      <p:sp>
        <p:nvSpPr>
          <p:cNvPr id="6" name="Text 3"/>
          <p:cNvSpPr/>
          <p:nvPr/>
        </p:nvSpPr>
        <p:spPr>
          <a:xfrm>
            <a:off x="713232" y="1005840"/>
            <a:ext cx="10744200" cy="2377440"/>
          </a:xfrm>
          <a:prstGeom prst="rect">
            <a:avLst/>
          </a:prstGeom>
          <a:noFill/>
          <a:ln/>
        </p:spPr>
        <p:txBody>
          <a:bodyPr wrap="square" lIns="0" tIns="0" rIns="0" bIns="0" rtlCol="0" anchor="ctr">
            <a:normAutofit/>
          </a:bodyPr>
          <a:lstStyle/>
          <a:p>
            <a:pPr marL="0" indent="0" algn="l">
              <a:buNone/>
            </a:pPr>
            <a:r>
              <a:rPr lang="en-US" sz="4200" b="1" dirty="0">
                <a:solidFill>
                  <a:srgbClr val="FFFFFF"/>
                </a:solidFill>
                <a:latin typeface="Inter Display" pitchFamily="34" charset="0"/>
                <a:ea typeface="Inter Display" pitchFamily="34" charset="-122"/>
                <a:cs typeface="Inter Display" pitchFamily="34" charset="-120"/>
              </a:rPr>
              <a:t>La próxima innovación</a:t>
            </a:r>
            <a:endParaRPr lang="en-US" sz="4200" dirty="0"/>
          </a:p>
          <a:p>
            <a:pPr marL="0" indent="0" algn="l">
              <a:buNone/>
            </a:pPr>
            <a:r>
              <a:rPr lang="en-US" sz="4200" b="1" dirty="0">
                <a:solidFill>
                  <a:srgbClr val="FFFFFF"/>
                </a:solidFill>
                <a:latin typeface="Inter Display" pitchFamily="34" charset="0"/>
                <a:ea typeface="Inter Display" pitchFamily="34" charset="-122"/>
                <a:cs typeface="Inter Display" pitchFamily="34" charset="-120"/>
              </a:rPr>
              <a:t>también puede ser</a:t>
            </a:r>
            <a:endParaRPr lang="en-US" sz="4200" dirty="0"/>
          </a:p>
          <a:p>
            <a:pPr marL="0" indent="0" algn="l">
              <a:buNone/>
            </a:pPr>
            <a:r>
              <a:rPr lang="en-US" sz="4200" b="1" dirty="0">
                <a:solidFill>
                  <a:srgbClr val="FFFFFF"/>
                </a:solidFill>
                <a:latin typeface="Inter Display" pitchFamily="34" charset="0"/>
                <a:ea typeface="Inter Display" pitchFamily="34" charset="-122"/>
                <a:cs typeface="Inter Display" pitchFamily="34" charset="-120"/>
              </a:rPr>
              <a:t>institucional.</a:t>
            </a:r>
            <a:endParaRPr lang="en-US" sz="4200" dirty="0"/>
          </a:p>
        </p:txBody>
      </p:sp>
      <p:sp>
        <p:nvSpPr>
          <p:cNvPr id="7" name="Shape 4"/>
          <p:cNvSpPr/>
          <p:nvPr/>
        </p:nvSpPr>
        <p:spPr>
          <a:xfrm>
            <a:off x="749808" y="3639312"/>
            <a:ext cx="950976" cy="50292"/>
          </a:xfrm>
          <a:prstGeom prst="rect">
            <a:avLst/>
          </a:prstGeom>
          <a:solidFill>
            <a:srgbClr val="F3A447"/>
          </a:solidFill>
          <a:ln w="12700">
            <a:solidFill>
              <a:srgbClr val="F3A447">
                <a:alpha val="0"/>
              </a:srgbClr>
            </a:solidFill>
            <a:prstDash val="solid"/>
          </a:ln>
        </p:spPr>
        <p:txBody>
          <a:bodyPr/>
          <a:lstStyle/>
          <a:p>
            <a:endParaRPr/>
          </a:p>
        </p:txBody>
      </p:sp>
      <p:sp>
        <p:nvSpPr>
          <p:cNvPr id="8" name="Shape 5"/>
          <p:cNvSpPr/>
          <p:nvPr/>
        </p:nvSpPr>
        <p:spPr>
          <a:xfrm>
            <a:off x="7292340" y="770216"/>
            <a:ext cx="3557016" cy="612648"/>
          </a:xfrm>
          <a:prstGeom prst="roundRect">
            <a:avLst>
              <a:gd name="adj" fmla="val 17910"/>
            </a:avLst>
          </a:prstGeom>
          <a:solidFill>
            <a:srgbClr val="143B51">
              <a:alpha val="98000"/>
            </a:srgbClr>
          </a:solidFill>
          <a:ln w="13970">
            <a:solidFill>
              <a:srgbClr val="138EC0"/>
            </a:solidFill>
            <a:prstDash val="solid"/>
          </a:ln>
        </p:spPr>
        <p:txBody>
          <a:bodyPr/>
          <a:lstStyle/>
          <a:p>
            <a:endParaRPr/>
          </a:p>
        </p:txBody>
      </p:sp>
      <p:sp>
        <p:nvSpPr>
          <p:cNvPr id="9" name="Text 6"/>
          <p:cNvSpPr/>
          <p:nvPr/>
        </p:nvSpPr>
        <p:spPr>
          <a:xfrm>
            <a:off x="7292340" y="916520"/>
            <a:ext cx="3401568" cy="320040"/>
          </a:xfrm>
          <a:prstGeom prst="rect">
            <a:avLst/>
          </a:prstGeom>
          <a:noFill/>
          <a:ln/>
        </p:spPr>
        <p:txBody>
          <a:bodyPr wrap="square" lIns="0" tIns="0" rIns="0" bIns="0" rtlCol="0" anchor="ctr">
            <a:normAutofit/>
          </a:bodyPr>
          <a:lstStyle/>
          <a:p>
            <a:pPr marL="0" indent="0" algn="ctr">
              <a:buNone/>
            </a:pPr>
            <a:r>
              <a:rPr lang="en-US" sz="1760" b="1" kern="0" spc="60" dirty="0">
                <a:solidFill>
                  <a:srgbClr val="FFFFFF"/>
                </a:solidFill>
                <a:latin typeface="Inter" pitchFamily="34" charset="0"/>
                <a:ea typeface="Inter" pitchFamily="34" charset="-122"/>
                <a:cs typeface="Inter" pitchFamily="34" charset="-120"/>
              </a:rPr>
              <a:t>COORDINACIÓN</a:t>
            </a:r>
            <a:endParaRPr lang="en-US" sz="1760" dirty="0"/>
          </a:p>
        </p:txBody>
      </p:sp>
      <p:sp>
        <p:nvSpPr>
          <p:cNvPr id="10" name="Shape 7"/>
          <p:cNvSpPr/>
          <p:nvPr/>
        </p:nvSpPr>
        <p:spPr>
          <a:xfrm>
            <a:off x="7292340" y="1833235"/>
            <a:ext cx="3557016" cy="555469"/>
          </a:xfrm>
          <a:prstGeom prst="roundRect">
            <a:avLst>
              <a:gd name="adj" fmla="val 17910"/>
            </a:avLst>
          </a:prstGeom>
          <a:solidFill>
            <a:srgbClr val="143B51">
              <a:alpha val="98000"/>
            </a:srgbClr>
          </a:solidFill>
          <a:ln w="13970">
            <a:solidFill>
              <a:srgbClr val="F3A447"/>
            </a:solidFill>
            <a:prstDash val="solid"/>
          </a:ln>
        </p:spPr>
        <p:txBody>
          <a:bodyPr/>
          <a:lstStyle/>
          <a:p>
            <a:endParaRPr/>
          </a:p>
        </p:txBody>
      </p:sp>
      <p:sp>
        <p:nvSpPr>
          <p:cNvPr id="11" name="Text 8"/>
          <p:cNvSpPr/>
          <p:nvPr/>
        </p:nvSpPr>
        <p:spPr>
          <a:xfrm>
            <a:off x="7662672" y="1928089"/>
            <a:ext cx="2816352" cy="320040"/>
          </a:xfrm>
          <a:prstGeom prst="rect">
            <a:avLst/>
          </a:prstGeom>
          <a:noFill/>
          <a:ln/>
        </p:spPr>
        <p:txBody>
          <a:bodyPr wrap="square" lIns="0" tIns="0" rIns="0" bIns="0" rtlCol="0" anchor="ctr">
            <a:normAutofit/>
          </a:bodyPr>
          <a:lstStyle/>
          <a:p>
            <a:pPr marL="0" indent="0" algn="ctr">
              <a:buNone/>
            </a:pPr>
            <a:r>
              <a:rPr lang="en-US" sz="1760" b="1" kern="0" spc="60" dirty="0">
                <a:solidFill>
                  <a:srgbClr val="FFFFFF"/>
                </a:solidFill>
                <a:latin typeface="Inter" pitchFamily="34" charset="0"/>
                <a:ea typeface="Inter" pitchFamily="34" charset="-122"/>
                <a:cs typeface="Inter" pitchFamily="34" charset="-120"/>
              </a:rPr>
              <a:t>CERTEZA</a:t>
            </a:r>
            <a:endParaRPr lang="en-US" sz="1760" dirty="0"/>
          </a:p>
        </p:txBody>
      </p:sp>
      <p:sp>
        <p:nvSpPr>
          <p:cNvPr id="12" name="Shape 9"/>
          <p:cNvSpPr/>
          <p:nvPr/>
        </p:nvSpPr>
        <p:spPr>
          <a:xfrm>
            <a:off x="7292340" y="2711167"/>
            <a:ext cx="3557016" cy="555469"/>
          </a:xfrm>
          <a:prstGeom prst="roundRect">
            <a:avLst>
              <a:gd name="adj" fmla="val 17910"/>
            </a:avLst>
          </a:prstGeom>
          <a:solidFill>
            <a:srgbClr val="143B51">
              <a:alpha val="98000"/>
            </a:srgbClr>
          </a:solidFill>
          <a:ln w="13970">
            <a:solidFill>
              <a:srgbClr val="4FBFB3"/>
            </a:solidFill>
            <a:prstDash val="solid"/>
          </a:ln>
        </p:spPr>
        <p:txBody>
          <a:bodyPr/>
          <a:lstStyle/>
          <a:p>
            <a:endParaRPr/>
          </a:p>
        </p:txBody>
      </p:sp>
      <p:sp>
        <p:nvSpPr>
          <p:cNvPr id="13" name="Text 10"/>
          <p:cNvSpPr/>
          <p:nvPr/>
        </p:nvSpPr>
        <p:spPr>
          <a:xfrm>
            <a:off x="7662672" y="2813900"/>
            <a:ext cx="2816352" cy="320040"/>
          </a:xfrm>
          <a:prstGeom prst="rect">
            <a:avLst/>
          </a:prstGeom>
          <a:noFill/>
          <a:ln/>
        </p:spPr>
        <p:txBody>
          <a:bodyPr wrap="square" lIns="0" tIns="0" rIns="0" bIns="0" rtlCol="0" anchor="ctr">
            <a:normAutofit/>
          </a:bodyPr>
          <a:lstStyle/>
          <a:p>
            <a:pPr marL="0" indent="0" algn="ctr">
              <a:buNone/>
            </a:pPr>
            <a:r>
              <a:rPr lang="en-US" sz="1760" b="1" kern="0" spc="60" dirty="0">
                <a:solidFill>
                  <a:srgbClr val="FFFFFF"/>
                </a:solidFill>
                <a:latin typeface="Inter" pitchFamily="34" charset="0"/>
                <a:ea typeface="Inter" pitchFamily="34" charset="-122"/>
                <a:cs typeface="Inter" pitchFamily="34" charset="-120"/>
              </a:rPr>
              <a:t>ADAPTACIÓN</a:t>
            </a:r>
            <a:endParaRPr lang="en-US" sz="1760" dirty="0"/>
          </a:p>
        </p:txBody>
      </p:sp>
      <p:sp>
        <p:nvSpPr>
          <p:cNvPr id="14" name="Text 11"/>
          <p:cNvSpPr/>
          <p:nvPr/>
        </p:nvSpPr>
        <p:spPr>
          <a:xfrm>
            <a:off x="557327" y="4098632"/>
            <a:ext cx="7044326" cy="448056"/>
          </a:xfrm>
          <a:prstGeom prst="rect">
            <a:avLst/>
          </a:prstGeom>
          <a:noFill/>
          <a:ln/>
        </p:spPr>
        <p:txBody>
          <a:bodyPr wrap="square" lIns="0" tIns="0" rIns="0" bIns="0" rtlCol="0" anchor="ctr">
            <a:noAutofit/>
          </a:bodyPr>
          <a:lstStyle/>
          <a:p>
            <a:pPr marL="0" indent="0" algn="l">
              <a:buNone/>
            </a:pPr>
            <a:r>
              <a:rPr lang="en-US" sz="2400" b="1" dirty="0">
                <a:solidFill>
                  <a:srgbClr val="FFFFFF"/>
                </a:solidFill>
                <a:latin typeface="Inter" pitchFamily="34" charset="0"/>
                <a:ea typeface="Inter" pitchFamily="34" charset="-122"/>
                <a:cs typeface="Inter" pitchFamily="34" charset="-120"/>
              </a:rPr>
              <a:t>Que las regulaciones conversen para que ciencia, protección ambiental</a:t>
            </a:r>
            <a:endParaRPr lang="en-US" sz="2400" dirty="0"/>
          </a:p>
        </p:txBody>
      </p:sp>
      <p:sp>
        <p:nvSpPr>
          <p:cNvPr id="15" name="Text 12"/>
          <p:cNvSpPr/>
          <p:nvPr/>
        </p:nvSpPr>
        <p:spPr>
          <a:xfrm>
            <a:off x="3436033" y="4751275"/>
            <a:ext cx="4226639" cy="512059"/>
          </a:xfrm>
          <a:prstGeom prst="rect">
            <a:avLst/>
          </a:prstGeom>
          <a:noFill/>
          <a:ln/>
        </p:spPr>
        <p:txBody>
          <a:bodyPr wrap="square" lIns="0" tIns="0" rIns="0" bIns="0" rtlCol="0" anchor="ctr">
            <a:noAutofit/>
          </a:bodyPr>
          <a:lstStyle/>
          <a:p>
            <a:pPr marL="0" indent="0" algn="l">
              <a:buNone/>
            </a:pPr>
            <a:r>
              <a:rPr lang="en-US" sz="2400" b="1" dirty="0">
                <a:solidFill>
                  <a:srgbClr val="7ADDD2"/>
                </a:solidFill>
                <a:latin typeface="Inter" pitchFamily="34" charset="0"/>
                <a:ea typeface="Inter" pitchFamily="34" charset="-122"/>
                <a:cs typeface="Inter" pitchFamily="34" charset="-120"/>
              </a:rPr>
              <a:t>y desarrollo sostenible avancen juntos.</a:t>
            </a:r>
            <a:endParaRPr lang="en-US" sz="2400" dirty="0"/>
          </a:p>
        </p:txBody>
      </p:sp>
      <p:sp>
        <p:nvSpPr>
          <p:cNvPr id="16" name="Shape 13"/>
          <p:cNvSpPr/>
          <p:nvPr/>
        </p:nvSpPr>
        <p:spPr>
          <a:xfrm>
            <a:off x="594360" y="6469380"/>
            <a:ext cx="11018520" cy="0"/>
          </a:xfrm>
          <a:prstGeom prst="line">
            <a:avLst/>
          </a:prstGeom>
          <a:noFill/>
          <a:ln w="6985">
            <a:solidFill>
              <a:srgbClr val="30506B"/>
            </a:solidFill>
            <a:prstDash val="solid"/>
          </a:ln>
        </p:spPr>
        <p:txBody>
          <a:bodyPr/>
          <a:lstStyle/>
          <a:p>
            <a:endParaRPr/>
          </a:p>
        </p:txBody>
      </p:sp>
      <p:sp>
        <p:nvSpPr>
          <p:cNvPr id="17" name="Text 14"/>
          <p:cNvSpPr/>
          <p:nvPr/>
        </p:nvSpPr>
        <p:spPr>
          <a:xfrm>
            <a:off x="621792" y="6510528"/>
            <a:ext cx="10561320" cy="173736"/>
          </a:xfrm>
          <a:prstGeom prst="rect">
            <a:avLst/>
          </a:prstGeom>
          <a:noFill/>
          <a:ln/>
        </p:spPr>
        <p:txBody>
          <a:bodyPr wrap="square" lIns="0" tIns="0" rIns="0" bIns="0" rtlCol="0" anchor="ctr">
            <a:normAutofit/>
          </a:bodyPr>
          <a:lstStyle/>
          <a:p>
            <a:pPr marL="0" indent="0" algn="l">
              <a:buNone/>
            </a:pPr>
            <a:endParaRPr lang="en-US" sz="810" dirty="0"/>
          </a:p>
        </p:txBody>
      </p:sp>
      <p:sp>
        <p:nvSpPr>
          <p:cNvPr id="18" name="Text 15"/>
          <p:cNvSpPr/>
          <p:nvPr/>
        </p:nvSpPr>
        <p:spPr>
          <a:xfrm>
            <a:off x="11155680" y="6492240"/>
            <a:ext cx="438912" cy="210312"/>
          </a:xfrm>
          <a:prstGeom prst="rect">
            <a:avLst/>
          </a:prstGeom>
          <a:noFill/>
          <a:ln/>
        </p:spPr>
        <p:txBody>
          <a:bodyPr wrap="square" lIns="0" tIns="0" rIns="0" bIns="0" rtlCol="0" anchor="ctr">
            <a:normAutofit/>
          </a:bodyPr>
          <a:lstStyle/>
          <a:p>
            <a:pPr marL="0" indent="0" algn="r">
              <a:buNone/>
            </a:pPr>
            <a:r>
              <a:rPr lang="en-US" sz="920" b="1" dirty="0">
                <a:solidFill>
                  <a:srgbClr val="B7CFDB"/>
                </a:solidFill>
                <a:latin typeface="Inter" pitchFamily="34" charset="0"/>
                <a:ea typeface="Inter" pitchFamily="34" charset="-122"/>
                <a:cs typeface="Inter" pitchFamily="34" charset="-120"/>
              </a:rPr>
              <a:t>11</a:t>
            </a:r>
            <a:endParaRPr lang="en-US" sz="920" dirty="0"/>
          </a:p>
        </p:txBody>
      </p:sp>
      <p:pic>
        <p:nvPicPr>
          <p:cNvPr id="19" name="Imagen 18" descr="/mnt/data/ppt_media/image2.png">
            <a:extLst>
              <a:ext uri="{FF2B5EF4-FFF2-40B4-BE49-F238E27FC236}">
                <a16:creationId xmlns:a16="http://schemas.microsoft.com/office/drawing/2014/main" id="{72FC14DC-5FBE-FDDF-BA6A-480B8D7FC43E}"/>
              </a:ext>
            </a:extLst>
          </p:cNvPr>
          <p:cNvPicPr>
            <a:picLocks noChangeAspect="1"/>
          </p:cNvPicPr>
          <p:nvPr/>
        </p:nvPicPr>
        <p:blipFill>
          <a:blip r:embed="rId4"/>
          <a:stretch>
            <a:fillRect/>
          </a:stretch>
        </p:blipFill>
        <p:spPr>
          <a:xfrm>
            <a:off x="8055438" y="4546688"/>
            <a:ext cx="3743765" cy="172807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3" grpId="0" animBg="1"/>
      <p:bldP spid="14" grpId="0" animBg="1"/>
      <p:bldP spid="15"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Inter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nter"/>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560</TotalTime>
  <Words>1600</Words>
  <Application>Microsoft Macintosh PowerPoint</Application>
  <PresentationFormat>Panorámica</PresentationFormat>
  <Paragraphs>211</Paragraphs>
  <Slides>11</Slides>
  <Notes>11</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11</vt:i4>
      </vt:variant>
    </vt:vector>
  </HeadingPairs>
  <TitlesOfParts>
    <vt:vector size="16" baseType="lpstr">
      <vt:lpstr>Arial</vt:lpstr>
      <vt:lpstr>Inter</vt:lpstr>
      <vt:lpstr>Inter Display</vt:lpstr>
      <vt:lpstr>Nimbus Sans</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Regulación inteligente: construyendo el futuro de la acuicultura</dc:title>
  <dc:subject>AquaForum 2026 — Regulación inteligente</dc:subject>
  <dc:creator>SUBPESCA · División de Acuicultura</dc:creator>
  <cp:lastModifiedBy>Alejandro Barrientos</cp:lastModifiedBy>
  <cp:revision>12</cp:revision>
  <dcterms:created xsi:type="dcterms:W3CDTF">2026-11-04T05:00:11Z</dcterms:created>
  <dcterms:modified xsi:type="dcterms:W3CDTF">2026-11-05T11:33:35Z</dcterms:modified>
</cp:coreProperties>
</file>